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70" r:id="rId15"/>
    <p:sldId id="271" r:id="rId16"/>
    <p:sldId id="272" r:id="rId17"/>
    <p:sldId id="273" r:id="rId18"/>
    <p:sldId id="274" r:id="rId19"/>
    <p:sldId id="275"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Lst>
  <p:sldSz cx="12192000" cy="6858000"/>
  <p:notesSz cx="6858000" cy="9144000"/>
  <p:embeddedFontLst>
    <p:embeddedFont>
      <p:font typeface="Fira Sans Extra Condensed" panose="020B0503050000020004" pitchFamily="34" charset="0"/>
      <p:regular r:id="rId39"/>
      <p:bold r:id="rId40"/>
      <p:italic r:id="rId41"/>
      <p:boldItalic r:id="rId42"/>
    </p:embeddedFont>
    <p:embeddedFont>
      <p:font typeface="Roboto" panose="02000000000000000000" pitchFamily="2"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2" roundtripDataSignature="AMtx7mhcH7KwTX39rU1ZGRZRV63xOiVoz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BFE32C6-4F03-4B77-AF85-613568B46FF0}">
  <a:tblStyle styleId="{4BFE32C6-4F03-4B77-AF85-613568B46FF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630AD6A-2D15-4D41-814C-362E1620AB0E}"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56"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oleObject" Target="file:///D:\Download\Zalo%20Received%20Files\23.09.2024%20PLnangluongtrongdiem2023%20Final%20(Trinh%20CP)%20(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Book1"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Book1" TargetMode="External"/></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1"/>
          <c:tx>
            <c:strRef>
              <c:f>Sheet1!$E$4</c:f>
              <c:strCache>
                <c:ptCount val="1"/>
                <c:pt idx="0">
                  <c:v>Năng lượng tiêu thụ</c:v>
                </c:pt>
              </c:strCache>
            </c:strRef>
          </c:tx>
          <c:spPr>
            <a:solidFill>
              <a:srgbClr val="00B05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Sheet1!$E$5:$E$10</c:f>
              <c:numCache>
                <c:formatCode>General</c:formatCode>
                <c:ptCount val="6"/>
                <c:pt idx="0">
                  <c:v>24126</c:v>
                </c:pt>
                <c:pt idx="1">
                  <c:v>26750</c:v>
                </c:pt>
                <c:pt idx="2">
                  <c:v>35997</c:v>
                </c:pt>
                <c:pt idx="3">
                  <c:v>34294</c:v>
                </c:pt>
                <c:pt idx="4">
                  <c:v>51394</c:v>
                </c:pt>
                <c:pt idx="5">
                  <c:v>40586</c:v>
                </c:pt>
              </c:numCache>
            </c:numRef>
          </c:val>
          <c:extLst>
            <c:ext xmlns:c16="http://schemas.microsoft.com/office/drawing/2014/chart" uri="{C3380CC4-5D6E-409C-BE32-E72D297353CC}">
              <c16:uniqueId val="{00000000-5D3F-474C-A1A2-8813AC8CD880}"/>
            </c:ext>
          </c:extLst>
        </c:ser>
        <c:dLbls>
          <c:showLegendKey val="0"/>
          <c:showVal val="0"/>
          <c:showCatName val="0"/>
          <c:showSerName val="0"/>
          <c:showPercent val="0"/>
          <c:showBubbleSize val="0"/>
        </c:dLbls>
        <c:gapWidth val="219"/>
        <c:overlap val="-27"/>
        <c:axId val="308843616"/>
        <c:axId val="308841536"/>
      </c:barChart>
      <c:lineChart>
        <c:grouping val="standard"/>
        <c:varyColors val="0"/>
        <c:ser>
          <c:idx val="0"/>
          <c:order val="0"/>
          <c:tx>
            <c:strRef>
              <c:f>Sheet1!$D$4</c:f>
              <c:strCache>
                <c:ptCount val="1"/>
                <c:pt idx="0">
                  <c:v>Số lượng DEU</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Sheet1!$D$5:$D$10</c:f>
              <c:numCache>
                <c:formatCode>General</c:formatCode>
                <c:ptCount val="6"/>
                <c:pt idx="0">
                  <c:v>2496</c:v>
                </c:pt>
                <c:pt idx="1">
                  <c:v>2605</c:v>
                </c:pt>
                <c:pt idx="2">
                  <c:v>3006</c:v>
                </c:pt>
                <c:pt idx="3">
                  <c:v>2961</c:v>
                </c:pt>
                <c:pt idx="4">
                  <c:v>3068</c:v>
                </c:pt>
                <c:pt idx="5">
                  <c:v>3491</c:v>
                </c:pt>
              </c:numCache>
            </c:numRef>
          </c:val>
          <c:smooth val="0"/>
          <c:extLst>
            <c:ext xmlns:c16="http://schemas.microsoft.com/office/drawing/2014/chart" uri="{C3380CC4-5D6E-409C-BE32-E72D297353CC}">
              <c16:uniqueId val="{00000001-5D3F-474C-A1A2-8813AC8CD880}"/>
            </c:ext>
          </c:extLst>
        </c:ser>
        <c:dLbls>
          <c:showLegendKey val="0"/>
          <c:showVal val="0"/>
          <c:showCatName val="0"/>
          <c:showSerName val="0"/>
          <c:showPercent val="0"/>
          <c:showBubbleSize val="0"/>
        </c:dLbls>
        <c:marker val="1"/>
        <c:smooth val="0"/>
        <c:axId val="1255631584"/>
        <c:axId val="1255636992"/>
      </c:lineChart>
      <c:catAx>
        <c:axId val="30884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1536"/>
        <c:crosses val="autoZero"/>
        <c:auto val="1"/>
        <c:lblAlgn val="ctr"/>
        <c:lblOffset val="100"/>
        <c:noMultiLvlLbl val="0"/>
      </c:catAx>
      <c:valAx>
        <c:axId val="3088415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3616"/>
        <c:crosses val="autoZero"/>
        <c:crossBetween val="between"/>
      </c:valAx>
      <c:valAx>
        <c:axId val="125563699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55631584"/>
        <c:crosses val="max"/>
        <c:crossBetween val="between"/>
      </c:valAx>
      <c:catAx>
        <c:axId val="1255631584"/>
        <c:scaling>
          <c:orientation val="minMax"/>
        </c:scaling>
        <c:delete val="1"/>
        <c:axPos val="b"/>
        <c:numFmt formatCode="General" sourceLinked="1"/>
        <c:majorTickMark val="out"/>
        <c:minorTickMark val="none"/>
        <c:tickLblPos val="nextTo"/>
        <c:crossAx val="1255636992"/>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sz="2000" b="1" dirty="0">
                <a:latin typeface="Arial" panose="020B0604020202020204" pitchFamily="34" charset="0"/>
                <a:cs typeface="Arial" panose="020B0604020202020204" pitchFamily="34" charset="0"/>
              </a:rPr>
              <a:t>2022</a:t>
            </a:r>
          </a:p>
        </c:rich>
      </c:tx>
      <c:overlay val="0"/>
      <c:spPr>
        <a:noFill/>
        <a:ln>
          <a:noFill/>
        </a:ln>
        <a:effectLst/>
      </c:spPr>
      <c:txPr>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7.8955586048294654E-2"/>
          <c:y val="0.28851233528978715"/>
          <c:w val="0.82328229840964506"/>
          <c:h val="0.70881456277876975"/>
        </c:manualLayout>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5372-4BE7-A6AD-9C41F059F495}"/>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5372-4BE7-A6AD-9C41F059F495}"/>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5372-4BE7-A6AD-9C41F059F495}"/>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5372-4BE7-A6AD-9C41F059F495}"/>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5372-4BE7-A6AD-9C41F059F495}"/>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5372-4BE7-A6AD-9C41F059F495}"/>
              </c:ext>
            </c:extLst>
          </c:dPt>
          <c:dLbls>
            <c:dLbl>
              <c:idx val="0"/>
              <c:tx>
                <c:rich>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fld id="{F39D757B-BED7-4558-A945-D74E5240257F}" type="CATEGORYNAME">
                      <a:rPr lang="en-US">
                        <a:latin typeface="Arial" panose="020B0604020202020204" pitchFamily="34" charset="0"/>
                        <a:cs typeface="Arial" panose="020B0604020202020204" pitchFamily="34" charset="0"/>
                      </a:rPr>
                      <a:pPr>
                        <a:defRPr sz="1600" b="1">
                          <a:solidFill>
                            <a:schemeClr val="bg1"/>
                          </a:solidFill>
                        </a:defRPr>
                      </a:pPr>
                      <a:t>[CATEGORY NAME]</a:t>
                    </a:fld>
                    <a:r>
                      <a:rPr lang="en-US" baseline="0" dirty="0">
                        <a:latin typeface="Arial" panose="020B0604020202020204" pitchFamily="34" charset="0"/>
                        <a:cs typeface="Arial" panose="020B0604020202020204" pitchFamily="34" charset="0"/>
                      </a:rPr>
                      <a:t>
</a:t>
                    </a:r>
                    <a:fld id="{7EF59B50-8E3A-4762-BB70-A4D9E0F6774F}" type="PERCENTAGE">
                      <a:rPr lang="en-US" baseline="0">
                        <a:latin typeface="Arial" panose="020B0604020202020204" pitchFamily="34" charset="0"/>
                        <a:cs typeface="Arial" panose="020B0604020202020204" pitchFamily="34" charset="0"/>
                      </a:rPr>
                      <a:pPr>
                        <a:defRPr sz="1600" b="1">
                          <a:solidFill>
                            <a:schemeClr val="bg1"/>
                          </a:solidFill>
                        </a:defRPr>
                      </a:pPr>
                      <a:t>[PERCENTAGE]</a:t>
                    </a:fld>
                    <a:endParaRPr lang="en-US" baseline="0" dirty="0">
                      <a:latin typeface="Arial" panose="020B0604020202020204" pitchFamily="34" charset="0"/>
                      <a:cs typeface="Arial" panose="020B0604020202020204" pitchFamily="34" charset="0"/>
                    </a:endParaRPr>
                  </a:p>
                </c:rich>
              </c:tx>
              <c:numFmt formatCode="0.0%" sourceLinked="0"/>
              <c:spPr>
                <a:noFill/>
                <a:ln>
                  <a:noFill/>
                </a:ln>
                <a:effectLst/>
              </c:spPr>
              <c:txPr>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372-4BE7-A6AD-9C41F059F495}"/>
                </c:ext>
              </c:extLst>
            </c:dLbl>
            <c:numFmt formatCode="0.0%" sourceLinked="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Sheet1!$B$4:$B$9</c:f>
              <c:strCache>
                <c:ptCount val="6"/>
                <c:pt idx="0">
                  <c:v>Công nghiệp</c:v>
                </c:pt>
                <c:pt idx="1">
                  <c:v>Nông nghiệp</c:v>
                </c:pt>
                <c:pt idx="2">
                  <c:v>GTVT</c:v>
                </c:pt>
                <c:pt idx="3">
                  <c:v>Dịch vụ</c:v>
                </c:pt>
                <c:pt idx="4">
                  <c:v>Dân dụng</c:v>
                </c:pt>
                <c:pt idx="5">
                  <c:v>Phi năng lượng</c:v>
                </c:pt>
              </c:strCache>
            </c:strRef>
          </c:cat>
          <c:val>
            <c:numRef>
              <c:f>Sheet1!$C$4:$C$9</c:f>
              <c:numCache>
                <c:formatCode>0%</c:formatCode>
                <c:ptCount val="6"/>
                <c:pt idx="0" formatCode="0.00%">
                  <c:v>0.51900000000000002</c:v>
                </c:pt>
                <c:pt idx="1">
                  <c:v>0.05</c:v>
                </c:pt>
                <c:pt idx="2" formatCode="0.00%">
                  <c:v>0.20799999999999999</c:v>
                </c:pt>
                <c:pt idx="3" formatCode="0.00%">
                  <c:v>3.6999999999999998E-2</c:v>
                </c:pt>
                <c:pt idx="4" formatCode="0.00%">
                  <c:v>0.13900000000000001</c:v>
                </c:pt>
                <c:pt idx="5" formatCode="0.00%">
                  <c:v>4.7E-2</c:v>
                </c:pt>
              </c:numCache>
            </c:numRef>
          </c:val>
          <c:extLst>
            <c:ext xmlns:c16="http://schemas.microsoft.com/office/drawing/2014/chart" uri="{C3380CC4-5D6E-409C-BE32-E72D297353CC}">
              <c16:uniqueId val="{0000000C-5372-4BE7-A6AD-9C41F059F495}"/>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solidFill>
            <a:sysClr val="windowText" lastClr="000000"/>
          </a:solidFill>
          <a:latin typeface="Arial" panose="020B0604020202020204" pitchFamily="34" charset="0"/>
          <a:cs typeface="Arial" panose="020B0604020202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sz="2000" b="1" dirty="0">
                <a:latin typeface="Arial" panose="020B0604020202020204" pitchFamily="34" charset="0"/>
                <a:cs typeface="Arial" panose="020B0604020202020204" pitchFamily="34" charset="0"/>
              </a:rPr>
              <a:t>2023</a:t>
            </a:r>
          </a:p>
        </c:rich>
      </c:tx>
      <c:overlay val="0"/>
      <c:spPr>
        <a:noFill/>
        <a:ln>
          <a:noFill/>
        </a:ln>
        <a:effectLst/>
      </c:spPr>
      <c:txPr>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23621093595988"/>
          <c:y val="0.28851233528978715"/>
          <c:w val="0.82328229840964506"/>
          <c:h val="0.70881456277876975"/>
        </c:manualLayout>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529C-4957-AD11-4ED1B053D3DC}"/>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529C-4957-AD11-4ED1B053D3DC}"/>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529C-4957-AD11-4ED1B053D3DC}"/>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529C-4957-AD11-4ED1B053D3DC}"/>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529C-4957-AD11-4ED1B053D3DC}"/>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529C-4957-AD11-4ED1B053D3DC}"/>
              </c:ext>
            </c:extLst>
          </c:dPt>
          <c:dLbls>
            <c:dLbl>
              <c:idx val="0"/>
              <c:tx>
                <c:rich>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fld id="{3AC5794D-16A5-46DE-B137-77DF3ED3FA16}" type="CATEGORYNAME">
                      <a:rPr lang="en-US">
                        <a:latin typeface="Arial" panose="020B0604020202020204" pitchFamily="34" charset="0"/>
                        <a:cs typeface="Arial" panose="020B0604020202020204" pitchFamily="34" charset="0"/>
                      </a:rPr>
                      <a:pPr>
                        <a:defRPr sz="1600" b="1">
                          <a:solidFill>
                            <a:schemeClr val="bg1"/>
                          </a:solidFill>
                        </a:defRPr>
                      </a:pPr>
                      <a:t>[CATEGORY NAME]</a:t>
                    </a:fld>
                    <a:r>
                      <a:rPr lang="en-US" baseline="0" dirty="0">
                        <a:latin typeface="Arial" panose="020B0604020202020204" pitchFamily="34" charset="0"/>
                        <a:cs typeface="Arial" panose="020B0604020202020204" pitchFamily="34" charset="0"/>
                      </a:rPr>
                      <a:t>
</a:t>
                    </a:r>
                    <a:fld id="{07BA895A-33C6-4FBC-803A-EA717F8BC4FA}" type="PERCENTAGE">
                      <a:rPr lang="en-US" baseline="0">
                        <a:latin typeface="Arial" panose="020B0604020202020204" pitchFamily="34" charset="0"/>
                        <a:cs typeface="Arial" panose="020B0604020202020204" pitchFamily="34" charset="0"/>
                      </a:rPr>
                      <a:pPr>
                        <a:defRPr sz="1600" b="1">
                          <a:solidFill>
                            <a:schemeClr val="bg1"/>
                          </a:solidFill>
                        </a:defRPr>
                      </a:pPr>
                      <a:t>[PERCENTAGE]</a:t>
                    </a:fld>
                    <a:endParaRPr lang="en-US" baseline="0" dirty="0">
                      <a:latin typeface="Arial" panose="020B0604020202020204" pitchFamily="34" charset="0"/>
                      <a:cs typeface="Arial" panose="020B0604020202020204" pitchFamily="34" charset="0"/>
                    </a:endParaRPr>
                  </a:p>
                </c:rich>
              </c:tx>
              <c:numFmt formatCode="0.0%" sourceLinked="0"/>
              <c:spPr>
                <a:noFill/>
                <a:ln>
                  <a:noFill/>
                </a:ln>
                <a:effectLst/>
              </c:spPr>
              <c:txPr>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29C-4957-AD11-4ED1B053D3DC}"/>
                </c:ext>
              </c:extLst>
            </c:dLbl>
            <c:numFmt formatCode="0.0%" sourceLinked="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Sheet1!$B$4:$B$9</c:f>
              <c:strCache>
                <c:ptCount val="6"/>
                <c:pt idx="0">
                  <c:v>Công nghiệp</c:v>
                </c:pt>
                <c:pt idx="1">
                  <c:v>Nông nghiệp</c:v>
                </c:pt>
                <c:pt idx="2">
                  <c:v>GTVT</c:v>
                </c:pt>
                <c:pt idx="3">
                  <c:v>Dịch vụ</c:v>
                </c:pt>
                <c:pt idx="4">
                  <c:v>Dân dụng</c:v>
                </c:pt>
                <c:pt idx="5">
                  <c:v>Phi năng lượng</c:v>
                </c:pt>
              </c:strCache>
            </c:strRef>
          </c:cat>
          <c:val>
            <c:numRef>
              <c:f>Sheet1!$D$4:$D$9</c:f>
              <c:numCache>
                <c:formatCode>0.00%</c:formatCode>
                <c:ptCount val="6"/>
                <c:pt idx="0">
                  <c:v>0.52300000000000002</c:v>
                </c:pt>
                <c:pt idx="1">
                  <c:v>0.05</c:v>
                </c:pt>
                <c:pt idx="2">
                  <c:v>0.20599999999999999</c:v>
                </c:pt>
                <c:pt idx="3">
                  <c:v>3.6999999999999998E-2</c:v>
                </c:pt>
                <c:pt idx="4">
                  <c:v>0.13500000000000001</c:v>
                </c:pt>
                <c:pt idx="5">
                  <c:v>4.8000000000000001E-2</c:v>
                </c:pt>
              </c:numCache>
            </c:numRef>
          </c:val>
          <c:extLst>
            <c:ext xmlns:c16="http://schemas.microsoft.com/office/drawing/2014/chart" uri="{C3380CC4-5D6E-409C-BE32-E72D297353CC}">
              <c16:uniqueId val="{0000000C-529C-4957-AD11-4ED1B053D3DC}"/>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solidFill>
            <a:sysClr val="windowText" lastClr="000000"/>
          </a:solidFill>
          <a:latin typeface="Arial" panose="020B0604020202020204" pitchFamily="34" charset="0"/>
          <a:cs typeface="Arial" panose="020B0604020202020204" pitchFamily="34" charset="0"/>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latin typeface="Arial" panose="020B0604020202020204" pitchFamily="34" charset="0"/>
              </a:rPr>
              <a:t>Biểu đồ giá điện từ năm 2009 đến năm 2024</a:t>
            </a:r>
            <a:endParaRPr lang="en-US" dirty="0">
              <a:latin typeface="Arial" panose="020B0604020202020204" pitchFamily="34" charset="0"/>
            </a:endParaRPr>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138609733361129"/>
          <c:y val="0.11334801798065575"/>
          <c:w val="0.86862330326975801"/>
          <c:h val="0.72079114093873431"/>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BD16-054D-9B05-542565BF08CA}"/>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latin typeface="Arial" panose="020B0604020202020204" pitchFamily="34" charset="0"/>
                  </a:rPr>
                  <a:t>Năm </a:t>
                </a:r>
                <a:endParaRPr lang="en-US" dirty="0">
                  <a:latin typeface="Arial" panose="020B0604020202020204" pitchFamily="34" charset="0"/>
                </a:endParaRP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latin typeface="Arial" panose="020B0604020202020204" pitchFamily="34" charset="0"/>
                  </a:rPr>
                  <a:t>Giá điện (VND/kWh)</a:t>
                </a:r>
                <a:endParaRPr lang="en-US" dirty="0">
                  <a:latin typeface="Arial" panose="020B0604020202020204" pitchFamily="34" charset="0"/>
                </a:endParaRP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1" name="Google Shape;9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64" name="Google Shape;46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1" name="Google Shape;47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https://csis-website-prod.s3.amazonaws.com/s3fs-public/Son_Energy_Vietnam_Background_V1.pdf?</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4" name="Google Shape;48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91" name="Google Shape;49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8" name="Google Shape;498;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16: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15</a:t>
            </a:fld>
            <a:endParaRPr sz="1200" b="0" i="0" u="none" strike="noStrike" cap="none">
              <a:solidFill>
                <a:schemeClr val="dk1"/>
              </a:solidFill>
              <a:latin typeface="Arial"/>
              <a:ea typeface="Arial"/>
              <a:cs typeface="Arial"/>
              <a:sym typeface="Arial"/>
            </a:endParaRPr>
          </a:p>
        </p:txBody>
      </p:sp>
      <p:sp>
        <p:nvSpPr>
          <p:cNvPr id="504" name="Google Shape;504;p16:notes"/>
          <p:cNvSpPr>
            <a:spLocks noGrp="1" noRot="1" noChangeAspect="1"/>
          </p:cNvSpPr>
          <p:nvPr>
            <p:ph type="sldImg" idx="2"/>
          </p:nvPr>
        </p:nvSpPr>
        <p:spPr>
          <a:xfrm>
            <a:off x="404813" y="698500"/>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05" name="Google Shape;505;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b="1"/>
              <a:t>OECD Europe</a:t>
            </a:r>
            <a:r>
              <a:rPr lang="en-US"/>
              <a:t> includes: Austria, Belgium, Czech Republic, Denmark, Finland, France, Germany, Greece, Hungary, Iceland, Ireland, Italy, Luxembourg, the Netherlands, Norway, Poland, Portugal, Slovakia, Spain, Sweden, Switzerland, Turkey, and the United Kingdom.</a:t>
            </a:r>
            <a:endParaRPr/>
          </a:p>
          <a:p>
            <a:pPr marL="457200" lvl="0" indent="-298450" algn="l" rtl="0">
              <a:lnSpc>
                <a:spcPct val="100000"/>
              </a:lnSpc>
              <a:spcBef>
                <a:spcPts val="0"/>
              </a:spcBef>
              <a:spcAft>
                <a:spcPts val="0"/>
              </a:spcAft>
              <a:buSzPts val="1100"/>
              <a:buFont typeface="Arial"/>
              <a:buChar char="•"/>
            </a:pPr>
            <a:r>
              <a:rPr lang="en-US"/>
              <a:t>Changing focus from the U.S. stage of energy management to the work stage now.</a:t>
            </a:r>
            <a:endParaRPr/>
          </a:p>
          <a:p>
            <a:pPr marL="457200" lvl="0" indent="-298450" algn="l" rtl="0">
              <a:lnSpc>
                <a:spcPct val="100000"/>
              </a:lnSpc>
              <a:spcBef>
                <a:spcPts val="0"/>
              </a:spcBef>
              <a:spcAft>
                <a:spcPts val="0"/>
              </a:spcAft>
              <a:buSzPts val="1100"/>
              <a:buFont typeface="Arial"/>
              <a:buChar char="•"/>
            </a:pPr>
            <a:r>
              <a:rPr lang="en-US"/>
              <a:t>Borrowed this slide from DOE.  The stand out part of this is that industry consumes 50% of world energy.  When you look at many developing countries, industrial energy use can be as large as 70- 80% of their total use.</a:t>
            </a:r>
            <a:endParaRPr/>
          </a:p>
          <a:p>
            <a:pPr marL="457200" lvl="0" indent="-298450" algn="l" rtl="0">
              <a:lnSpc>
                <a:spcPct val="100000"/>
              </a:lnSpc>
              <a:spcBef>
                <a:spcPts val="0"/>
              </a:spcBef>
              <a:spcAft>
                <a:spcPts val="0"/>
              </a:spcAft>
              <a:buSzPts val="1100"/>
              <a:buFont typeface="Arial"/>
              <a:buChar char="•"/>
            </a:pPr>
            <a:r>
              <a:rPr lang="en-US"/>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3" name="Google Shape;5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Google Shape;528;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29" name="Google Shape;529;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8" name="Google Shape;53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4" name="Google Shape;554;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3" name="Google Shape;41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2"/>
        <p:cNvGrpSpPr/>
        <p:nvPr/>
      </p:nvGrpSpPr>
      <p:grpSpPr>
        <a:xfrm>
          <a:off x="0" y="0"/>
          <a:ext cx="0" cy="0"/>
          <a:chOff x="0" y="0"/>
          <a:chExt cx="0" cy="0"/>
        </a:xfrm>
      </p:grpSpPr>
      <p:sp>
        <p:nvSpPr>
          <p:cNvPr id="583" name="Google Shape;583;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4" name="Google Shape;584;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06" name="Google Shape;60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1"/>
        <p:cNvGrpSpPr/>
        <p:nvPr/>
      </p:nvGrpSpPr>
      <p:grpSpPr>
        <a:xfrm>
          <a:off x="0" y="0"/>
          <a:ext cx="0" cy="0"/>
          <a:chOff x="0" y="0"/>
          <a:chExt cx="0" cy="0"/>
        </a:xfrm>
      </p:grpSpPr>
      <p:sp>
        <p:nvSpPr>
          <p:cNvPr id="612" name="Google Shape;612;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13" name="Google Shape;613;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8"/>
        <p:cNvGrpSpPr/>
        <p:nvPr/>
      </p:nvGrpSpPr>
      <p:grpSpPr>
        <a:xfrm>
          <a:off x="0" y="0"/>
          <a:ext cx="0" cy="0"/>
          <a:chOff x="0" y="0"/>
          <a:chExt cx="0" cy="0"/>
        </a:xfrm>
      </p:grpSpPr>
      <p:sp>
        <p:nvSpPr>
          <p:cNvPr id="619" name="Google Shape;619;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0" name="Google Shape;620;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6" name="Google Shape;626;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Google Shape;642;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43" name="Google Shape;643;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49" name="Google Shape;649;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81" name="Google Shape;681;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87" name="Google Shape;687;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1"/>
        <p:cNvGrpSpPr/>
        <p:nvPr/>
      </p:nvGrpSpPr>
      <p:grpSpPr>
        <a:xfrm>
          <a:off x="0" y="0"/>
          <a:ext cx="0" cy="0"/>
          <a:chOff x="0" y="0"/>
          <a:chExt cx="0" cy="0"/>
        </a:xfrm>
      </p:grpSpPr>
      <p:sp>
        <p:nvSpPr>
          <p:cNvPr id="702" name="Google Shape;702;p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3" name="Google Shape;703;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9" name="Google Shape;41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6"/>
        <p:cNvGrpSpPr/>
        <p:nvPr/>
      </p:nvGrpSpPr>
      <p:grpSpPr>
        <a:xfrm>
          <a:off x="0" y="0"/>
          <a:ext cx="0" cy="0"/>
          <a:chOff x="0" y="0"/>
          <a:chExt cx="0" cy="0"/>
        </a:xfrm>
      </p:grpSpPr>
      <p:sp>
        <p:nvSpPr>
          <p:cNvPr id="717" name="Google Shape;717;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18" name="Google Shape;718;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5"/>
        <p:cNvGrpSpPr/>
        <p:nvPr/>
      </p:nvGrpSpPr>
      <p:grpSpPr>
        <a:xfrm>
          <a:off x="0" y="0"/>
          <a:ext cx="0" cy="0"/>
          <a:chOff x="0" y="0"/>
          <a:chExt cx="0" cy="0"/>
        </a:xfrm>
      </p:grpSpPr>
      <p:sp>
        <p:nvSpPr>
          <p:cNvPr id="736" name="Google Shape;736;p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37" name="Google Shape;737;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
        <p:cNvGrpSpPr/>
        <p:nvPr/>
      </p:nvGrpSpPr>
      <p:grpSpPr>
        <a:xfrm>
          <a:off x="0" y="0"/>
          <a:ext cx="0" cy="0"/>
          <a:chOff x="0" y="0"/>
          <a:chExt cx="0" cy="0"/>
        </a:xfrm>
      </p:grpSpPr>
      <p:sp>
        <p:nvSpPr>
          <p:cNvPr id="745" name="Google Shape;745;p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6" name="Google Shape;746;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0"/>
        <p:cNvGrpSpPr/>
        <p:nvPr/>
      </p:nvGrpSpPr>
      <p:grpSpPr>
        <a:xfrm>
          <a:off x="0" y="0"/>
          <a:ext cx="0" cy="0"/>
          <a:chOff x="0" y="0"/>
          <a:chExt cx="0" cy="0"/>
        </a:xfrm>
      </p:grpSpPr>
      <p:sp>
        <p:nvSpPr>
          <p:cNvPr id="751" name="Google Shape;751;p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52" name="Google Shape;752;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
        <p:cNvGrpSpPr/>
        <p:nvPr/>
      </p:nvGrpSpPr>
      <p:grpSpPr>
        <a:xfrm>
          <a:off x="0" y="0"/>
          <a:ext cx="0" cy="0"/>
          <a:chOff x="0" y="0"/>
          <a:chExt cx="0" cy="0"/>
        </a:xfrm>
      </p:grpSpPr>
      <p:sp>
        <p:nvSpPr>
          <p:cNvPr id="760" name="Google Shape;760;p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1" name="Google Shape;761;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p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75" name="Google Shape;775;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9"/>
        <p:cNvGrpSpPr/>
        <p:nvPr/>
      </p:nvGrpSpPr>
      <p:grpSpPr>
        <a:xfrm>
          <a:off x="0" y="0"/>
          <a:ext cx="0" cy="0"/>
          <a:chOff x="0" y="0"/>
          <a:chExt cx="0" cy="0"/>
        </a:xfrm>
      </p:grpSpPr>
      <p:sp>
        <p:nvSpPr>
          <p:cNvPr id="780" name="Google Shape;780;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81" name="Google Shape;781;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4" name="Google Shape;42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0" name="Google Shape;43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6" name="Google Shape;436;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3" name="Google Shape;443;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0" name="Google Shape;45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6" name="Google Shape;45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8"/>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userDrawn="1">
  <p:cSld name="TWO_OBJECTS">
    <p:spTree>
      <p:nvGrpSpPr>
        <p:cNvPr id="1" name="Shape 15"/>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userDrawn="1">
  <p:cSld name="OBJECT">
    <p:spTree>
      <p:nvGrpSpPr>
        <p:cNvPr id="1" name="Shape 26"/>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userDrawn="1">
  <p:cSld name="TITLE_AND_BODY">
    <p:spTree>
      <p:nvGrpSpPr>
        <p:cNvPr id="1" name="Shape 34"/>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userDrawn="1">
  <p:cSld name="SECTION_HEADER">
    <p:spTree>
      <p:nvGrpSpPr>
        <p:cNvPr id="1" name="Shape 42"/>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userDrawn="1">
  <p:cSld name="ONE_COLUMN_TEXT">
    <p:spTree>
      <p:nvGrpSpPr>
        <p:cNvPr id="1" name="Shape 49"/>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userDrawn="1">
  <p:cSld name="CAPTION_ONLY">
    <p:spTree>
      <p:nvGrpSpPr>
        <p:cNvPr id="1" name="Shape 74"/>
        <p:cNvGrpSpPr/>
        <p:nvPr/>
      </p:nvGrpSpPr>
      <p:grpSpPr>
        <a:xfrm>
          <a:off x="0" y="0"/>
          <a:ext cx="0" cy="0"/>
          <a:chOff x="0" y="0"/>
          <a:chExt cx="0" cy="0"/>
        </a:xfrm>
      </p:grpSpPr>
      <p:sp>
        <p:nvSpPr>
          <p:cNvPr id="75" name="Google Shape;75;p48"/>
          <p:cNvSpPr txBox="1">
            <a:spLocks noGrp="1"/>
          </p:cNvSpPr>
          <p:nvPr>
            <p:ph type="body" idx="1"/>
          </p:nvPr>
        </p:nvSpPr>
        <p:spPr>
          <a:xfrm>
            <a:off x="428709" y="5247476"/>
            <a:ext cx="7998400" cy="8068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400"/>
              <a:buNone/>
              <a:defRPr sz="2000">
                <a:latin typeface="Arial"/>
                <a:ea typeface="Arial"/>
                <a:cs typeface="Arial"/>
                <a:sym typeface="Arial"/>
              </a:defRPr>
            </a:lvl1pPr>
          </a:lstStyle>
          <a:p>
            <a:endParaRPr/>
          </a:p>
        </p:txBody>
      </p:sp>
      <p:pic>
        <p:nvPicPr>
          <p:cNvPr id="76" name="Google Shape;76;p48"/>
          <p:cNvPicPr preferRelativeResize="0"/>
          <p:nvPr userDrawn="1"/>
        </p:nvPicPr>
        <p:blipFill rotWithShape="1">
          <a:blip r:embed="rId2">
            <a:alphaModFix/>
          </a:blip>
          <a:srcRect/>
          <a:stretch/>
        </p:blipFill>
        <p:spPr>
          <a:xfrm>
            <a:off x="315684" y="6238076"/>
            <a:ext cx="1263952" cy="414411"/>
          </a:xfrm>
          <a:prstGeom prst="rect">
            <a:avLst/>
          </a:prstGeom>
          <a:noFill/>
          <a:ln>
            <a:noFill/>
          </a:ln>
        </p:spPr>
      </p:pic>
      <p:pic>
        <p:nvPicPr>
          <p:cNvPr id="77" name="Google Shape;77;p48"/>
          <p:cNvPicPr preferRelativeResize="0"/>
          <p:nvPr userDrawn="1"/>
        </p:nvPicPr>
        <p:blipFill rotWithShape="1">
          <a:blip r:embed="rId3">
            <a:alphaModFix/>
          </a:blip>
          <a:srcRect/>
          <a:stretch/>
        </p:blipFill>
        <p:spPr>
          <a:xfrm>
            <a:off x="1868234" y="6176750"/>
            <a:ext cx="537281" cy="475737"/>
          </a:xfrm>
          <a:prstGeom prst="rect">
            <a:avLst/>
          </a:prstGeom>
          <a:noFill/>
          <a:ln>
            <a:noFill/>
          </a:ln>
        </p:spPr>
      </p:pic>
      <p:cxnSp>
        <p:nvCxnSpPr>
          <p:cNvPr id="78" name="Google Shape;78;p48"/>
          <p:cNvCxnSpPr/>
          <p:nvPr userDrawn="1"/>
        </p:nvCxnSpPr>
        <p:spPr>
          <a:xfrm>
            <a:off x="609600" y="1186249"/>
            <a:ext cx="109728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79" name="Google Shape;79;p48"/>
          <p:cNvPicPr preferRelativeResize="0"/>
          <p:nvPr userDrawn="1"/>
        </p:nvPicPr>
        <p:blipFill rotWithShape="1">
          <a:blip r:embed="rId4">
            <a:alphaModFix/>
          </a:blip>
          <a:srcRect/>
          <a:stretch/>
        </p:blipFill>
        <p:spPr>
          <a:xfrm>
            <a:off x="9461131" y="161009"/>
            <a:ext cx="1495792" cy="308558"/>
          </a:xfrm>
          <a:prstGeom prst="rect">
            <a:avLst/>
          </a:prstGeom>
          <a:noFill/>
          <a:ln>
            <a:noFill/>
          </a:ln>
        </p:spPr>
      </p:pic>
      <p:pic>
        <p:nvPicPr>
          <p:cNvPr id="80" name="Google Shape;80;p48"/>
          <p:cNvPicPr preferRelativeResize="0"/>
          <p:nvPr userDrawn="1"/>
        </p:nvPicPr>
        <p:blipFill rotWithShape="1">
          <a:blip r:embed="rId5">
            <a:alphaModFix/>
          </a:blip>
          <a:srcRect/>
          <a:stretch/>
        </p:blipFill>
        <p:spPr>
          <a:xfrm>
            <a:off x="11129939" y="-137173"/>
            <a:ext cx="904922" cy="904922"/>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userDrawn="1">
  <p:cSld name="BIG_NUMBER">
    <p:spTree>
      <p:nvGrpSpPr>
        <p:cNvPr id="1" name="Shape 81"/>
        <p:cNvGrpSpPr/>
        <p:nvPr/>
      </p:nvGrpSpPr>
      <p:grpSpPr>
        <a:xfrm>
          <a:off x="0" y="0"/>
          <a:ext cx="0" cy="0"/>
          <a:chOff x="0" y="0"/>
          <a:chExt cx="0" cy="0"/>
        </a:xfrm>
      </p:grpSpPr>
      <p:sp>
        <p:nvSpPr>
          <p:cNvPr id="82" name="Google Shape;82;p49"/>
          <p:cNvSpPr txBox="1">
            <a:spLocks noGrp="1"/>
          </p:cNvSpPr>
          <p:nvPr>
            <p:ph type="title" hasCustomPrompt="1"/>
          </p:nvPr>
        </p:nvSpPr>
        <p:spPr>
          <a:xfrm>
            <a:off x="415600" y="1474833"/>
            <a:ext cx="11360800" cy="26180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6000" b="0" i="0">
                <a:latin typeface="Arial"/>
                <a:ea typeface="Arial"/>
                <a:cs typeface="Arial"/>
                <a:sym typeface="Arial"/>
              </a:defRPr>
            </a:lvl1pPr>
            <a:lvl2pPr lvl="1" algn="ctr">
              <a:lnSpc>
                <a:spcPct val="100000"/>
              </a:lnSpc>
              <a:spcBef>
                <a:spcPts val="0"/>
              </a:spcBef>
              <a:spcAft>
                <a:spcPts val="0"/>
              </a:spcAft>
              <a:buSzPts val="12000"/>
              <a:buNone/>
              <a:defRPr sz="16000"/>
            </a:lvl2pPr>
            <a:lvl3pPr lvl="2" algn="ctr">
              <a:lnSpc>
                <a:spcPct val="100000"/>
              </a:lnSpc>
              <a:spcBef>
                <a:spcPts val="0"/>
              </a:spcBef>
              <a:spcAft>
                <a:spcPts val="0"/>
              </a:spcAft>
              <a:buSzPts val="12000"/>
              <a:buNone/>
              <a:defRPr sz="16000"/>
            </a:lvl3pPr>
            <a:lvl4pPr lvl="3" algn="ctr">
              <a:lnSpc>
                <a:spcPct val="100000"/>
              </a:lnSpc>
              <a:spcBef>
                <a:spcPts val="0"/>
              </a:spcBef>
              <a:spcAft>
                <a:spcPts val="0"/>
              </a:spcAft>
              <a:buSzPts val="12000"/>
              <a:buNone/>
              <a:defRPr sz="16000"/>
            </a:lvl4pPr>
            <a:lvl5pPr lvl="4" algn="ctr">
              <a:lnSpc>
                <a:spcPct val="100000"/>
              </a:lnSpc>
              <a:spcBef>
                <a:spcPts val="0"/>
              </a:spcBef>
              <a:spcAft>
                <a:spcPts val="0"/>
              </a:spcAft>
              <a:buSzPts val="12000"/>
              <a:buNone/>
              <a:defRPr sz="16000"/>
            </a:lvl5pPr>
            <a:lvl6pPr lvl="5" algn="ctr">
              <a:lnSpc>
                <a:spcPct val="100000"/>
              </a:lnSpc>
              <a:spcBef>
                <a:spcPts val="0"/>
              </a:spcBef>
              <a:spcAft>
                <a:spcPts val="0"/>
              </a:spcAft>
              <a:buSzPts val="12000"/>
              <a:buNone/>
              <a:defRPr sz="16000"/>
            </a:lvl6pPr>
            <a:lvl7pPr lvl="6" algn="ctr">
              <a:lnSpc>
                <a:spcPct val="100000"/>
              </a:lnSpc>
              <a:spcBef>
                <a:spcPts val="0"/>
              </a:spcBef>
              <a:spcAft>
                <a:spcPts val="0"/>
              </a:spcAft>
              <a:buSzPts val="12000"/>
              <a:buNone/>
              <a:defRPr sz="16000"/>
            </a:lvl7pPr>
            <a:lvl8pPr lvl="7" algn="ctr">
              <a:lnSpc>
                <a:spcPct val="100000"/>
              </a:lnSpc>
              <a:spcBef>
                <a:spcPts val="0"/>
              </a:spcBef>
              <a:spcAft>
                <a:spcPts val="0"/>
              </a:spcAft>
              <a:buSzPts val="12000"/>
              <a:buNone/>
              <a:defRPr sz="16000"/>
            </a:lvl8pPr>
            <a:lvl9pPr lvl="8" algn="ctr">
              <a:lnSpc>
                <a:spcPct val="100000"/>
              </a:lnSpc>
              <a:spcBef>
                <a:spcPts val="0"/>
              </a:spcBef>
              <a:spcAft>
                <a:spcPts val="0"/>
              </a:spcAft>
              <a:buSzPts val="12000"/>
              <a:buNone/>
              <a:defRPr sz="16000"/>
            </a:lvl9pPr>
          </a:lstStyle>
          <a:p>
            <a:r>
              <a:t>xx%</a:t>
            </a:r>
          </a:p>
        </p:txBody>
      </p:sp>
      <p:sp>
        <p:nvSpPr>
          <p:cNvPr id="83" name="Google Shape;83;p49"/>
          <p:cNvSpPr txBox="1">
            <a:spLocks noGrp="1"/>
          </p:cNvSpPr>
          <p:nvPr>
            <p:ph type="body" idx="1"/>
          </p:nvPr>
        </p:nvSpPr>
        <p:spPr>
          <a:xfrm>
            <a:off x="415600" y="4202967"/>
            <a:ext cx="11360800" cy="1734400"/>
          </a:xfrm>
          <a:prstGeom prst="rect">
            <a:avLst/>
          </a:prstGeom>
          <a:noFill/>
          <a:ln>
            <a:noFill/>
          </a:ln>
        </p:spPr>
        <p:txBody>
          <a:bodyPr spcFirstLastPara="1" wrap="square" lIns="91425" tIns="91425" rIns="91425" bIns="91425" anchor="t" anchorCtr="0">
            <a:normAutofit/>
          </a:bodyPr>
          <a:lstStyle>
            <a:lvl1pPr marL="457200" lvl="0" indent="-317500" algn="ctr">
              <a:lnSpc>
                <a:spcPct val="100000"/>
              </a:lnSpc>
              <a:spcBef>
                <a:spcPts val="0"/>
              </a:spcBef>
              <a:spcAft>
                <a:spcPts val="0"/>
              </a:spcAft>
              <a:buSzPts val="1400"/>
              <a:buChar char="●"/>
              <a:defRPr sz="2000">
                <a:latin typeface="Arial"/>
                <a:ea typeface="Arial"/>
                <a:cs typeface="Arial"/>
                <a:sym typeface="Arial"/>
              </a:defRPr>
            </a:lvl1pPr>
            <a:lvl2pPr marL="914400" lvl="1" indent="-317500" algn="ctr">
              <a:lnSpc>
                <a:spcPct val="100000"/>
              </a:lnSpc>
              <a:spcBef>
                <a:spcPts val="0"/>
              </a:spcBef>
              <a:spcAft>
                <a:spcPts val="0"/>
              </a:spcAft>
              <a:buSzPts val="1400"/>
              <a:buChar char="○"/>
              <a:defRPr/>
            </a:lvl2pPr>
            <a:lvl3pPr marL="1371600" lvl="2" indent="-317500" algn="ctr">
              <a:lnSpc>
                <a:spcPct val="100000"/>
              </a:lnSpc>
              <a:spcBef>
                <a:spcPts val="0"/>
              </a:spcBef>
              <a:spcAft>
                <a:spcPts val="0"/>
              </a:spcAft>
              <a:buSzPts val="1400"/>
              <a:buChar char="■"/>
              <a:defRPr/>
            </a:lvl3pPr>
            <a:lvl4pPr marL="1828800" lvl="3" indent="-317500" algn="ctr">
              <a:lnSpc>
                <a:spcPct val="100000"/>
              </a:lnSpc>
              <a:spcBef>
                <a:spcPts val="0"/>
              </a:spcBef>
              <a:spcAft>
                <a:spcPts val="0"/>
              </a:spcAft>
              <a:buSzPts val="1400"/>
              <a:buChar char="●"/>
              <a:defRPr/>
            </a:lvl4pPr>
            <a:lvl5pPr marL="2286000" lvl="4" indent="-317500" algn="ctr">
              <a:lnSpc>
                <a:spcPct val="100000"/>
              </a:lnSpc>
              <a:spcBef>
                <a:spcPts val="0"/>
              </a:spcBef>
              <a:spcAft>
                <a:spcPts val="0"/>
              </a:spcAft>
              <a:buSzPts val="1400"/>
              <a:buChar char="○"/>
              <a:defRPr/>
            </a:lvl5pPr>
            <a:lvl6pPr marL="2743200" lvl="5" indent="-317500" algn="ctr">
              <a:lnSpc>
                <a:spcPct val="100000"/>
              </a:lnSpc>
              <a:spcBef>
                <a:spcPts val="0"/>
              </a:spcBef>
              <a:spcAft>
                <a:spcPts val="0"/>
              </a:spcAft>
              <a:buSzPts val="1400"/>
              <a:buChar char="■"/>
              <a:defRPr/>
            </a:lvl6pPr>
            <a:lvl7pPr marL="3200400" lvl="6" indent="-317500" algn="ctr">
              <a:lnSpc>
                <a:spcPct val="100000"/>
              </a:lnSpc>
              <a:spcBef>
                <a:spcPts val="0"/>
              </a:spcBef>
              <a:spcAft>
                <a:spcPts val="0"/>
              </a:spcAft>
              <a:buSzPts val="1400"/>
              <a:buChar char="●"/>
              <a:defRPr/>
            </a:lvl7pPr>
            <a:lvl8pPr marL="3657600" lvl="7" indent="-317500" algn="ctr">
              <a:lnSpc>
                <a:spcPct val="100000"/>
              </a:lnSpc>
              <a:spcBef>
                <a:spcPts val="0"/>
              </a:spcBef>
              <a:spcAft>
                <a:spcPts val="0"/>
              </a:spcAft>
              <a:buSzPts val="1400"/>
              <a:buChar char="○"/>
              <a:defRPr/>
            </a:lvl8pPr>
            <a:lvl9pPr marL="4114800" lvl="8" indent="-317500" algn="ctr">
              <a:lnSpc>
                <a:spcPct val="100000"/>
              </a:lnSpc>
              <a:spcBef>
                <a:spcPts val="0"/>
              </a:spcBef>
              <a:spcAft>
                <a:spcPts val="0"/>
              </a:spcAft>
              <a:buSzPts val="1400"/>
              <a:buChar char="■"/>
              <a:defRPr/>
            </a:lvl9pPr>
          </a:lstStyle>
          <a:p>
            <a:endParaRPr/>
          </a:p>
        </p:txBody>
      </p:sp>
      <p:pic>
        <p:nvPicPr>
          <p:cNvPr id="84" name="Google Shape;84;p49"/>
          <p:cNvPicPr preferRelativeResize="0"/>
          <p:nvPr userDrawn="1"/>
        </p:nvPicPr>
        <p:blipFill rotWithShape="1">
          <a:blip r:embed="rId2">
            <a:alphaModFix/>
          </a:blip>
          <a:srcRect/>
          <a:stretch/>
        </p:blipFill>
        <p:spPr>
          <a:xfrm>
            <a:off x="315684" y="6238076"/>
            <a:ext cx="1263952" cy="414411"/>
          </a:xfrm>
          <a:prstGeom prst="rect">
            <a:avLst/>
          </a:prstGeom>
          <a:noFill/>
          <a:ln>
            <a:noFill/>
          </a:ln>
        </p:spPr>
      </p:pic>
      <p:pic>
        <p:nvPicPr>
          <p:cNvPr id="85" name="Google Shape;85;p49"/>
          <p:cNvPicPr preferRelativeResize="0"/>
          <p:nvPr userDrawn="1"/>
        </p:nvPicPr>
        <p:blipFill rotWithShape="1">
          <a:blip r:embed="rId3">
            <a:alphaModFix/>
          </a:blip>
          <a:srcRect/>
          <a:stretch/>
        </p:blipFill>
        <p:spPr>
          <a:xfrm>
            <a:off x="1868234" y="6176750"/>
            <a:ext cx="537281" cy="475737"/>
          </a:xfrm>
          <a:prstGeom prst="rect">
            <a:avLst/>
          </a:prstGeom>
          <a:noFill/>
          <a:ln>
            <a:noFill/>
          </a:ln>
        </p:spPr>
      </p:pic>
      <p:cxnSp>
        <p:nvCxnSpPr>
          <p:cNvPr id="86" name="Google Shape;86;p49"/>
          <p:cNvCxnSpPr/>
          <p:nvPr userDrawn="1"/>
        </p:nvCxnSpPr>
        <p:spPr>
          <a:xfrm>
            <a:off x="609600" y="1186249"/>
            <a:ext cx="109728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87" name="Google Shape;87;p49"/>
          <p:cNvPicPr preferRelativeResize="0"/>
          <p:nvPr userDrawn="1"/>
        </p:nvPicPr>
        <p:blipFill rotWithShape="1">
          <a:blip r:embed="rId4">
            <a:alphaModFix/>
          </a:blip>
          <a:srcRect/>
          <a:stretch/>
        </p:blipFill>
        <p:spPr>
          <a:xfrm>
            <a:off x="9461131" y="161009"/>
            <a:ext cx="1495792" cy="308558"/>
          </a:xfrm>
          <a:prstGeom prst="rect">
            <a:avLst/>
          </a:prstGeom>
          <a:noFill/>
          <a:ln>
            <a:noFill/>
          </a:ln>
        </p:spPr>
      </p:pic>
      <p:pic>
        <p:nvPicPr>
          <p:cNvPr id="88" name="Google Shape;88;p49"/>
          <p:cNvPicPr preferRelativeResize="0"/>
          <p:nvPr userDrawn="1"/>
        </p:nvPicPr>
        <p:blipFill rotWithShape="1">
          <a:blip r:embed="rId5">
            <a:alphaModFix/>
          </a:blip>
          <a:srcRect/>
          <a:stretch/>
        </p:blipFill>
        <p:spPr>
          <a:xfrm>
            <a:off x="11129939" y="-137173"/>
            <a:ext cx="904922" cy="904922"/>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39"/>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39"/>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endParaRPr/>
          </a:p>
        </p:txBody>
      </p:sp>
      <p:pic>
        <p:nvPicPr>
          <p:cNvPr id="2" name="Picture 1" descr="A blue and green logo&#10;&#10;Description automatically generated">
            <a:extLst>
              <a:ext uri="{FF2B5EF4-FFF2-40B4-BE49-F238E27FC236}">
                <a16:creationId xmlns:a16="http://schemas.microsoft.com/office/drawing/2014/main" id="{0471F284-277A-C285-9D89-9C199543D89B}"/>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212360" y="-118511"/>
            <a:ext cx="1260953" cy="831363"/>
          </a:xfrm>
          <a:prstGeom prst="rect">
            <a:avLst/>
          </a:prstGeom>
        </p:spPr>
      </p:pic>
      <p:cxnSp>
        <p:nvCxnSpPr>
          <p:cNvPr id="3" name="Straight Connector 2">
            <a:extLst>
              <a:ext uri="{FF2B5EF4-FFF2-40B4-BE49-F238E27FC236}">
                <a16:creationId xmlns:a16="http://schemas.microsoft.com/office/drawing/2014/main" id="{D483FC3D-01A4-9A20-AE7C-67CCA27B0BFA}"/>
              </a:ext>
            </a:extLst>
          </p:cNvPr>
          <p:cNvCxnSpPr/>
          <p:nvPr userDrawn="1"/>
        </p:nvCxnSpPr>
        <p:spPr>
          <a:xfrm>
            <a:off x="609600" y="712852"/>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6302F836-9AB8-B444-B1F2-72C8CC2EA595}"/>
              </a:ext>
            </a:extLst>
          </p:cNvPr>
          <p:cNvSpPr txBox="1"/>
          <p:nvPr userDrawn="1"/>
        </p:nvSpPr>
        <p:spPr>
          <a:xfrm>
            <a:off x="1499324" y="197924"/>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5" name="Picture 4">
            <a:extLst>
              <a:ext uri="{FF2B5EF4-FFF2-40B4-BE49-F238E27FC236}">
                <a16:creationId xmlns:a16="http://schemas.microsoft.com/office/drawing/2014/main" id="{6EC160EC-C3E6-F375-BB29-58D134500E27}"/>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951164" y="0"/>
            <a:ext cx="1903411" cy="791366"/>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7" r:id="rId7"/>
    <p:sldLayoutId id="2147483658"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hyperlink" Target="https://www.osti.gov/servlets/purl/1241314"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5.xml"/><Relationship Id="rId5" Type="http://schemas.openxmlformats.org/officeDocument/2006/relationships/image" Target="../media/image30.png"/><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chart" Target="../charts/char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grpSp>
        <p:nvGrpSpPr>
          <p:cNvPr id="93" name="Google Shape;93;p1"/>
          <p:cNvGrpSpPr/>
          <p:nvPr/>
        </p:nvGrpSpPr>
        <p:grpSpPr>
          <a:xfrm>
            <a:off x="6523587" y="1779743"/>
            <a:ext cx="5486761" cy="4546744"/>
            <a:chOff x="1079350" y="238125"/>
            <a:chExt cx="5461275" cy="4525625"/>
          </a:xfrm>
        </p:grpSpPr>
        <p:sp>
          <p:nvSpPr>
            <p:cNvPr id="94" name="Google Shape;94;p1"/>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 name="Google Shape;95;p1"/>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 name="Google Shape;96;p1"/>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 name="Google Shape;97;p1"/>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 name="Google Shape;98;p1"/>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 name="Google Shape;99;p1"/>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 name="Google Shape;100;p1"/>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 name="Google Shape;101;p1"/>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 name="Google Shape;102;p1"/>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 name="Google Shape;103;p1"/>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 name="Google Shape;104;p1"/>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 name="Google Shape;105;p1"/>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 name="Google Shape;106;p1"/>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 name="Google Shape;107;p1"/>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 name="Google Shape;108;p1"/>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 name="Google Shape;109;p1"/>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0" name="Google Shape;110;p1"/>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1" name="Google Shape;111;p1"/>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2" name="Google Shape;112;p1"/>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3" name="Google Shape;113;p1"/>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4" name="Google Shape;114;p1"/>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5" name="Google Shape;115;p1"/>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6" name="Google Shape;116;p1"/>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7" name="Google Shape;117;p1"/>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8" name="Google Shape;118;p1"/>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9" name="Google Shape;119;p1"/>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0" name="Google Shape;120;p1"/>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1" name="Google Shape;121;p1"/>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2" name="Google Shape;122;p1"/>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3" name="Google Shape;123;p1"/>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4" name="Google Shape;124;p1"/>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5" name="Google Shape;125;p1"/>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6" name="Google Shape;126;p1"/>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7" name="Google Shape;127;p1"/>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8" name="Google Shape;128;p1"/>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9" name="Google Shape;129;p1"/>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0" name="Google Shape;130;p1"/>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1" name="Google Shape;131;p1"/>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2" name="Google Shape;132;p1"/>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3" name="Google Shape;133;p1"/>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4" name="Google Shape;134;p1"/>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5" name="Google Shape;135;p1"/>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6" name="Google Shape;136;p1"/>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7" name="Google Shape;137;p1"/>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8" name="Google Shape;138;p1"/>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9" name="Google Shape;139;p1"/>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0" name="Google Shape;140;p1"/>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1" name="Google Shape;141;p1"/>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2" name="Google Shape;142;p1"/>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3" name="Google Shape;143;p1"/>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4" name="Google Shape;144;p1"/>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5" name="Google Shape;145;p1"/>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6" name="Google Shape;146;p1"/>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7" name="Google Shape;147;p1"/>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8" name="Google Shape;148;p1"/>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9" name="Google Shape;149;p1"/>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0" name="Google Shape;150;p1"/>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1" name="Google Shape;151;p1"/>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2" name="Google Shape;152;p1"/>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3" name="Google Shape;153;p1"/>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4" name="Google Shape;154;p1"/>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5" name="Google Shape;155;p1"/>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6" name="Google Shape;156;p1"/>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7" name="Google Shape;157;p1"/>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8" name="Google Shape;158;p1"/>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9" name="Google Shape;159;p1"/>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0" name="Google Shape;160;p1"/>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1" name="Google Shape;161;p1"/>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2" name="Google Shape;162;p1"/>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3" name="Google Shape;163;p1"/>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4" name="Google Shape;164;p1"/>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5" name="Google Shape;165;p1"/>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6" name="Google Shape;166;p1"/>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7" name="Google Shape;167;p1"/>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8" name="Google Shape;168;p1"/>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9" name="Google Shape;169;p1"/>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0" name="Google Shape;170;p1"/>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1" name="Google Shape;171;p1"/>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2" name="Google Shape;172;p1"/>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3" name="Google Shape;173;p1"/>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4" name="Google Shape;174;p1"/>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5" name="Google Shape;175;p1"/>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6" name="Google Shape;176;p1"/>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7" name="Google Shape;177;p1"/>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8" name="Google Shape;178;p1"/>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9" name="Google Shape;179;p1"/>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0" name="Google Shape;180;p1"/>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1" name="Google Shape;181;p1"/>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2" name="Google Shape;182;p1"/>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3" name="Google Shape;183;p1"/>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4" name="Google Shape;184;p1"/>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5" name="Google Shape;185;p1"/>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6" name="Google Shape;186;p1"/>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7" name="Google Shape;187;p1"/>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8" name="Google Shape;188;p1"/>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9" name="Google Shape;189;p1"/>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0" name="Google Shape;190;p1"/>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1" name="Google Shape;191;p1"/>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2" name="Google Shape;192;p1"/>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3" name="Google Shape;193;p1"/>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4" name="Google Shape;194;p1"/>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5" name="Google Shape;195;p1"/>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6" name="Google Shape;196;p1"/>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7" name="Google Shape;197;p1"/>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8" name="Google Shape;198;p1"/>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9" name="Google Shape;199;p1"/>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0" name="Google Shape;200;p1"/>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1" name="Google Shape;201;p1"/>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2" name="Google Shape;202;p1"/>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3" name="Google Shape;203;p1"/>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4" name="Google Shape;204;p1"/>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5" name="Google Shape;205;p1"/>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6" name="Google Shape;206;p1"/>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7" name="Google Shape;207;p1"/>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8" name="Google Shape;208;p1"/>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9" name="Google Shape;209;p1"/>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0" name="Google Shape;210;p1"/>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1" name="Google Shape;211;p1"/>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2" name="Google Shape;212;p1"/>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3" name="Google Shape;213;p1"/>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4" name="Google Shape;214;p1"/>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5" name="Google Shape;215;p1"/>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6" name="Google Shape;216;p1"/>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7" name="Google Shape;217;p1"/>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8" name="Google Shape;218;p1"/>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9" name="Google Shape;219;p1"/>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0" name="Google Shape;220;p1"/>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1" name="Google Shape;221;p1"/>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2" name="Google Shape;222;p1"/>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3" name="Google Shape;223;p1"/>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4" name="Google Shape;224;p1"/>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5" name="Google Shape;225;p1"/>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6" name="Google Shape;226;p1"/>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7" name="Google Shape;227;p1"/>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8" name="Google Shape;228;p1"/>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9" name="Google Shape;229;p1"/>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0" name="Google Shape;230;p1"/>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1" name="Google Shape;231;p1"/>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2" name="Google Shape;232;p1"/>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3" name="Google Shape;233;p1"/>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4" name="Google Shape;234;p1"/>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5" name="Google Shape;235;p1"/>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6" name="Google Shape;236;p1"/>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7" name="Google Shape;237;p1"/>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8" name="Google Shape;238;p1"/>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9" name="Google Shape;239;p1"/>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0" name="Google Shape;240;p1"/>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1" name="Google Shape;241;p1"/>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2" name="Google Shape;242;p1"/>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3" name="Google Shape;243;p1"/>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4" name="Google Shape;244;p1"/>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5" name="Google Shape;245;p1"/>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6" name="Google Shape;246;p1"/>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7" name="Google Shape;247;p1"/>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8" name="Google Shape;248;p1"/>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9" name="Google Shape;249;p1"/>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0" name="Google Shape;250;p1"/>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1" name="Google Shape;251;p1"/>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2" name="Google Shape;252;p1"/>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3" name="Google Shape;253;p1"/>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4" name="Google Shape;254;p1"/>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5" name="Google Shape;255;p1"/>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6" name="Google Shape;256;p1"/>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7" name="Google Shape;257;p1"/>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8" name="Google Shape;258;p1"/>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9" name="Google Shape;259;p1"/>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0" name="Google Shape;260;p1"/>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1" name="Google Shape;261;p1"/>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2" name="Google Shape;262;p1"/>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3" name="Google Shape;263;p1"/>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4" name="Google Shape;264;p1"/>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5" name="Google Shape;265;p1"/>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6" name="Google Shape;266;p1"/>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7" name="Google Shape;267;p1"/>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8" name="Google Shape;268;p1"/>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9" name="Google Shape;269;p1"/>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0" name="Google Shape;270;p1"/>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1" name="Google Shape;271;p1"/>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2" name="Google Shape;272;p1"/>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3" name="Google Shape;273;p1"/>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4" name="Google Shape;274;p1"/>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5" name="Google Shape;275;p1"/>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6" name="Google Shape;276;p1"/>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7" name="Google Shape;277;p1"/>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8" name="Google Shape;278;p1"/>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9" name="Google Shape;279;p1"/>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0" name="Google Shape;280;p1"/>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1" name="Google Shape;281;p1"/>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2" name="Google Shape;282;p1"/>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3" name="Google Shape;283;p1"/>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4" name="Google Shape;284;p1"/>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5" name="Google Shape;285;p1"/>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6" name="Google Shape;286;p1"/>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7" name="Google Shape;287;p1"/>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8" name="Google Shape;288;p1"/>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9" name="Google Shape;289;p1"/>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0" name="Google Shape;290;p1"/>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1" name="Google Shape;291;p1"/>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2" name="Google Shape;292;p1"/>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3" name="Google Shape;293;p1"/>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4" name="Google Shape;294;p1"/>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5" name="Google Shape;295;p1"/>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6" name="Google Shape;296;p1"/>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7" name="Google Shape;297;p1"/>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8" name="Google Shape;298;p1"/>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9" name="Google Shape;299;p1"/>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0" name="Google Shape;300;p1"/>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1" name="Google Shape;301;p1"/>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2" name="Google Shape;302;p1"/>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3" name="Google Shape;303;p1"/>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4" name="Google Shape;304;p1"/>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5" name="Google Shape;305;p1"/>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6" name="Google Shape;306;p1"/>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7" name="Google Shape;307;p1"/>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8" name="Google Shape;308;p1"/>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9" name="Google Shape;309;p1"/>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0" name="Google Shape;310;p1"/>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1" name="Google Shape;311;p1"/>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2" name="Google Shape;312;p1"/>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3" name="Google Shape;313;p1"/>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4" name="Google Shape;314;p1"/>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5" name="Google Shape;315;p1"/>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6" name="Google Shape;316;p1"/>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7" name="Google Shape;317;p1"/>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8" name="Google Shape;318;p1"/>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9" name="Google Shape;319;p1"/>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0" name="Google Shape;320;p1"/>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1" name="Google Shape;321;p1"/>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2" name="Google Shape;322;p1"/>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3" name="Google Shape;323;p1"/>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4" name="Google Shape;324;p1"/>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5" name="Google Shape;325;p1"/>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6" name="Google Shape;326;p1"/>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7" name="Google Shape;327;p1"/>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8" name="Google Shape;328;p1"/>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9" name="Google Shape;329;p1"/>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0" name="Google Shape;330;p1"/>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1" name="Google Shape;331;p1"/>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2" name="Google Shape;332;p1"/>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3" name="Google Shape;333;p1"/>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4" name="Google Shape;334;p1"/>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5" name="Google Shape;335;p1"/>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6" name="Google Shape;336;p1"/>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7" name="Google Shape;337;p1"/>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8" name="Google Shape;338;p1"/>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9" name="Google Shape;339;p1"/>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0" name="Google Shape;340;p1"/>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1" name="Google Shape;341;p1"/>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2" name="Google Shape;342;p1"/>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3" name="Google Shape;343;p1"/>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4" name="Google Shape;344;p1"/>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5" name="Google Shape;345;p1"/>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6" name="Google Shape;346;p1"/>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7" name="Google Shape;347;p1"/>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8" name="Google Shape;348;p1"/>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9" name="Google Shape;349;p1"/>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0" name="Google Shape;350;p1"/>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1" name="Google Shape;351;p1"/>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2" name="Google Shape;352;p1"/>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3" name="Google Shape;353;p1"/>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4" name="Google Shape;354;p1"/>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5" name="Google Shape;355;p1"/>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6" name="Google Shape;356;p1"/>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7" name="Google Shape;357;p1"/>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8" name="Google Shape;358;p1"/>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9" name="Google Shape;359;p1"/>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0" name="Google Shape;360;p1"/>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1" name="Google Shape;361;p1"/>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2" name="Google Shape;362;p1"/>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3" name="Google Shape;363;p1"/>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4" name="Google Shape;364;p1"/>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5" name="Google Shape;365;p1"/>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6" name="Google Shape;366;p1"/>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7" name="Google Shape;367;p1"/>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8" name="Google Shape;368;p1"/>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9" name="Google Shape;369;p1"/>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0" name="Google Shape;370;p1"/>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1" name="Google Shape;371;p1"/>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2" name="Google Shape;372;p1"/>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3" name="Google Shape;373;p1"/>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4" name="Google Shape;374;p1"/>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5" name="Google Shape;375;p1"/>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6" name="Google Shape;376;p1"/>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7" name="Google Shape;377;p1"/>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8" name="Google Shape;378;p1"/>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9" name="Google Shape;379;p1"/>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0" name="Google Shape;380;p1"/>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1" name="Google Shape;381;p1"/>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2" name="Google Shape;382;p1"/>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3" name="Google Shape;383;p1"/>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4" name="Google Shape;384;p1"/>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5" name="Google Shape;385;p1"/>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6" name="Google Shape;386;p1"/>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7" name="Google Shape;387;p1"/>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8" name="Google Shape;388;p1"/>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9" name="Google Shape;389;p1"/>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0" name="Google Shape;390;p1"/>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1" name="Google Shape;391;p1"/>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2" name="Google Shape;392;p1"/>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3" name="Google Shape;393;p1"/>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4" name="Google Shape;394;p1"/>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5" name="Google Shape;395;p1"/>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6" name="Google Shape;396;p1"/>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7" name="Google Shape;397;p1"/>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8" name="Google Shape;398;p1"/>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9" name="Google Shape;399;p1"/>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400" name="Google Shape;400;p1"/>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401" name="Google Shape;401;p1"/>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402" name="Google Shape;402;p1"/>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403" name="Google Shape;403;p1"/>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404" name="Google Shape;404;p1"/>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405" name="Google Shape;405;p1"/>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406" name="Google Shape;406;p1"/>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407" name="Google Shape;407;p1"/>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408" name="Google Shape;408;p1"/>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grpSp>
      <p:sp>
        <p:nvSpPr>
          <p:cNvPr id="409" name="Google Shape;409;p1"/>
          <p:cNvSpPr txBox="1">
            <a:spLocks noGrp="1"/>
          </p:cNvSpPr>
          <p:nvPr>
            <p:ph type="subTitle" idx="4294967295"/>
          </p:nvPr>
        </p:nvSpPr>
        <p:spPr>
          <a:xfrm>
            <a:off x="865807" y="3555638"/>
            <a:ext cx="6150015" cy="1851249"/>
          </a:xfrm>
          <a:prstGeom prst="rect">
            <a:avLst/>
          </a:prstGeom>
          <a:noFill/>
          <a:ln>
            <a:noFill/>
          </a:ln>
        </p:spPr>
        <p:txBody>
          <a:bodyPr spcFirstLastPara="1" wrap="square" lIns="91425" tIns="91425" rIns="91425" bIns="91425" anchor="ctr" anchorCtr="0">
            <a:normAutofit/>
          </a:bodyPr>
          <a:lstStyle/>
          <a:p>
            <a:pPr marL="0" lvl="0" indent="0" algn="just" rtl="0">
              <a:lnSpc>
                <a:spcPct val="100000"/>
              </a:lnSpc>
              <a:spcBef>
                <a:spcPts val="0"/>
              </a:spcBef>
              <a:spcAft>
                <a:spcPts val="0"/>
              </a:spcAft>
              <a:buSzPct val="141914"/>
              <a:buNone/>
            </a:pPr>
            <a:r>
              <a:rPr lang="en-US" sz="2133" b="1" dirty="0" err="1">
                <a:solidFill>
                  <a:srgbClr val="327176"/>
                </a:solidFill>
              </a:rPr>
              <a:t>Hợp</a:t>
            </a:r>
            <a:r>
              <a:rPr lang="en-US" sz="2133" b="1" dirty="0">
                <a:solidFill>
                  <a:srgbClr val="327176"/>
                </a:solidFill>
              </a:rPr>
              <a:t> phần 4</a:t>
            </a:r>
            <a:r>
              <a:rPr lang="en-US" sz="2133" dirty="0">
                <a:solidFill>
                  <a:srgbClr val="327176"/>
                </a:solidFill>
              </a:rPr>
              <a:t>. </a:t>
            </a:r>
            <a:endParaRPr sz="2133" dirty="0">
              <a:solidFill>
                <a:srgbClr val="327176"/>
              </a:solidFill>
            </a:endParaRPr>
          </a:p>
          <a:p>
            <a:pPr marL="0" lvl="0" indent="0" algn="just" rtl="0">
              <a:lnSpc>
                <a:spcPct val="100000"/>
              </a:lnSpc>
              <a:spcBef>
                <a:spcPts val="800"/>
              </a:spcBef>
              <a:spcAft>
                <a:spcPts val="0"/>
              </a:spcAft>
              <a:buSzPct val="126126"/>
              <a:buNone/>
            </a:pPr>
            <a:r>
              <a:rPr lang="en-US" b="1" dirty="0">
                <a:solidFill>
                  <a:srgbClr val="327176"/>
                </a:solidFill>
              </a:rPr>
              <a:t>Thực </a:t>
            </a:r>
            <a:r>
              <a:rPr lang="en-US" b="1" dirty="0" err="1">
                <a:solidFill>
                  <a:srgbClr val="327176"/>
                </a:solidFill>
              </a:rPr>
              <a:t>trạng</a:t>
            </a:r>
            <a:r>
              <a:rPr lang="en-US" b="1" dirty="0">
                <a:solidFill>
                  <a:srgbClr val="327176"/>
                </a:solidFill>
              </a:rPr>
              <a:t>, </a:t>
            </a:r>
            <a:r>
              <a:rPr lang="en-US" b="1" dirty="0" err="1">
                <a:solidFill>
                  <a:srgbClr val="327176"/>
                </a:solidFill>
              </a:rPr>
              <a:t>tiềm</a:t>
            </a:r>
            <a:r>
              <a:rPr lang="en-US" b="1" dirty="0">
                <a:solidFill>
                  <a:srgbClr val="327176"/>
                </a:solidFill>
              </a:rPr>
              <a:t> </a:t>
            </a:r>
            <a:r>
              <a:rPr lang="en-US" b="1" dirty="0" err="1">
                <a:solidFill>
                  <a:srgbClr val="327176"/>
                </a:solidFill>
              </a:rPr>
              <a:t>năng</a:t>
            </a:r>
            <a:r>
              <a:rPr lang="en-US" b="1" dirty="0">
                <a:solidFill>
                  <a:srgbClr val="327176"/>
                </a:solidFill>
              </a:rPr>
              <a:t> TKNL trong </a:t>
            </a:r>
            <a:r>
              <a:rPr lang="en-US" b="1" dirty="0" err="1">
                <a:solidFill>
                  <a:srgbClr val="327176"/>
                </a:solidFill>
              </a:rPr>
              <a:t>các</a:t>
            </a:r>
            <a:r>
              <a:rPr lang="en-US" b="1" dirty="0">
                <a:solidFill>
                  <a:srgbClr val="327176"/>
                </a:solidFill>
              </a:rPr>
              <a:t> </a:t>
            </a:r>
            <a:r>
              <a:rPr lang="en-US" b="1" dirty="0" err="1">
                <a:solidFill>
                  <a:srgbClr val="327176"/>
                </a:solidFill>
              </a:rPr>
              <a:t>ngành</a:t>
            </a:r>
            <a:r>
              <a:rPr lang="en-US" b="1" dirty="0">
                <a:solidFill>
                  <a:srgbClr val="327176"/>
                </a:solidFill>
              </a:rPr>
              <a:t> công nghiệp ở Việt Nam.</a:t>
            </a:r>
            <a:endParaRPr dirty="0"/>
          </a:p>
          <a:p>
            <a:pPr marL="0" lvl="0" indent="0" algn="just" rtl="0">
              <a:lnSpc>
                <a:spcPct val="100000"/>
              </a:lnSpc>
              <a:spcBef>
                <a:spcPts val="0"/>
              </a:spcBef>
              <a:spcAft>
                <a:spcPts val="0"/>
              </a:spcAft>
              <a:buSzPct val="126126"/>
              <a:buNone/>
            </a:pPr>
            <a:endParaRPr b="1" dirty="0">
              <a:solidFill>
                <a:srgbClr val="327176"/>
              </a:solidFill>
            </a:endParaRPr>
          </a:p>
          <a:p>
            <a:pPr marL="0" lvl="0" indent="0" algn="just" rtl="0">
              <a:lnSpc>
                <a:spcPct val="100000"/>
              </a:lnSpc>
              <a:spcBef>
                <a:spcPts val="0"/>
              </a:spcBef>
              <a:spcAft>
                <a:spcPts val="0"/>
              </a:spcAft>
              <a:buSzPct val="126126"/>
              <a:buNone/>
            </a:pPr>
            <a:r>
              <a:rPr lang="en-US" b="1" dirty="0" err="1">
                <a:solidFill>
                  <a:srgbClr val="00B0F0"/>
                </a:solidFill>
              </a:rPr>
              <a:t>Ngành</a:t>
            </a:r>
            <a:r>
              <a:rPr lang="en-US" b="1" dirty="0">
                <a:solidFill>
                  <a:srgbClr val="00B0F0"/>
                </a:solidFill>
              </a:rPr>
              <a:t> Xi </a:t>
            </a:r>
            <a:r>
              <a:rPr lang="en-US" b="1" dirty="0" err="1">
                <a:solidFill>
                  <a:srgbClr val="00B0F0"/>
                </a:solidFill>
              </a:rPr>
              <a:t>măng</a:t>
            </a:r>
            <a:endParaRPr b="1" dirty="0">
              <a:solidFill>
                <a:srgbClr val="00B0F0"/>
              </a:solidFill>
            </a:endParaRPr>
          </a:p>
        </p:txBody>
      </p:sp>
      <p:sp>
        <p:nvSpPr>
          <p:cNvPr id="410" name="Google Shape;410;p1"/>
          <p:cNvSpPr txBox="1">
            <a:spLocks noGrp="1"/>
          </p:cNvSpPr>
          <p:nvPr>
            <p:ph type="ctrTitle" idx="4294967295"/>
          </p:nvPr>
        </p:nvSpPr>
        <p:spPr>
          <a:xfrm>
            <a:off x="442226" y="455290"/>
            <a:ext cx="9006574" cy="2323600"/>
          </a:xfrm>
          <a:prstGeom prst="rect">
            <a:avLst/>
          </a:prstGeom>
          <a:noFill/>
          <a:ln>
            <a:noFill/>
          </a:ln>
        </p:spPr>
        <p:txBody>
          <a:bodyPr spcFirstLastPara="1" wrap="square" lIns="121900" tIns="121900" rIns="121900" bIns="121900" anchor="ctr" anchorCtr="0">
            <a:noAutofit/>
          </a:bodyPr>
          <a:lstStyle/>
          <a:p>
            <a:pPr marL="0" lvl="0" indent="0" algn="l" rtl="0">
              <a:lnSpc>
                <a:spcPct val="100000"/>
              </a:lnSpc>
              <a:spcBef>
                <a:spcPts val="0"/>
              </a:spcBef>
              <a:spcAft>
                <a:spcPts val="0"/>
              </a:spcAft>
              <a:buSzPts val="5200"/>
              <a:buNone/>
            </a:pPr>
            <a:endParaRPr sz="4000" b="1">
              <a:solidFill>
                <a:srgbClr val="327176"/>
              </a:solidFill>
            </a:endParaRPr>
          </a:p>
        </p:txBody>
      </p:sp>
      <p:pic>
        <p:nvPicPr>
          <p:cNvPr id="11" name="Picture 10">
            <a:extLst>
              <a:ext uri="{FF2B5EF4-FFF2-40B4-BE49-F238E27FC236}">
                <a16:creationId xmlns:a16="http://schemas.microsoft.com/office/drawing/2014/main" id="{2C85F066-9913-D616-99F1-AEC67633A8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6" y="0"/>
            <a:ext cx="12189834" cy="6858000"/>
          </a:xfrm>
          <a:prstGeom prst="rect">
            <a:avLst/>
          </a:prstGeom>
        </p:spPr>
      </p:pic>
      <p:sp>
        <p:nvSpPr>
          <p:cNvPr id="12" name="AutoShape 2">
            <a:extLst>
              <a:ext uri="{FF2B5EF4-FFF2-40B4-BE49-F238E27FC236}">
                <a16:creationId xmlns:a16="http://schemas.microsoft.com/office/drawing/2014/main" id="{EB00B884-EF89-F320-228D-A201A5A75EA5}"/>
              </a:ext>
            </a:extLst>
          </p:cNvPr>
          <p:cNvSpPr>
            <a:spLocks noChangeArrowheads="1"/>
          </p:cNvSpPr>
          <p:nvPr/>
        </p:nvSpPr>
        <p:spPr bwMode="auto">
          <a:xfrm>
            <a:off x="-37618" y="136525"/>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13" name="Subtitle 2">
            <a:extLst>
              <a:ext uri="{FF2B5EF4-FFF2-40B4-BE49-F238E27FC236}">
                <a16:creationId xmlns:a16="http://schemas.microsoft.com/office/drawing/2014/main" id="{8836B4E3-E3B0-33AD-1398-D497C7FDD878}"/>
              </a:ext>
            </a:extLst>
          </p:cNvPr>
          <p:cNvSpPr txBox="1">
            <a:spLocks/>
          </p:cNvSpPr>
          <p:nvPr/>
        </p:nvSpPr>
        <p:spPr>
          <a:xfrm>
            <a:off x="800041" y="2832592"/>
            <a:ext cx="10515599" cy="1070557"/>
          </a:xfrm>
          <a:prstGeom prst="rect">
            <a:avLst/>
          </a:prstGeom>
        </p:spPr>
        <p:txBody>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Font typeface="Arial"/>
              <a:buNone/>
              <a:defRPr sz="2400" b="1" i="0" u="none" strike="noStrike" cap="none" baseline="0">
                <a:solidFill>
                  <a:srgbClr val="003153"/>
                </a:solidFill>
                <a:latin typeface="Arial" panose="020B0604020202020204" pitchFamily="34" charset="0"/>
                <a:ea typeface="Arial"/>
                <a:cs typeface="Arial" panose="020B0604020202020204" pitchFamily="34" charset="0"/>
                <a:sym typeface="Arial"/>
              </a:defRPr>
            </a:lvl1pPr>
            <a:lvl2pPr marL="457200" marR="0" lvl="1" indent="0" algn="ctr" rtl="0">
              <a:lnSpc>
                <a:spcPct val="100000"/>
              </a:lnSpc>
              <a:spcBef>
                <a:spcPts val="0"/>
              </a:spcBef>
              <a:spcAft>
                <a:spcPts val="0"/>
              </a:spcAft>
              <a:buClr>
                <a:srgbClr val="000000"/>
              </a:buClr>
              <a:buFont typeface="Arial"/>
              <a:buNone/>
              <a:defRPr sz="2000" b="0" i="0" u="none" strike="noStrike" cap="none">
                <a:solidFill>
                  <a:srgbClr val="000000"/>
                </a:solidFill>
                <a:latin typeface="Arial"/>
                <a:ea typeface="Arial"/>
                <a:cs typeface="Arial"/>
                <a:sym typeface="Arial"/>
              </a:defRPr>
            </a:lvl2pPr>
            <a:lvl3pPr marL="914400" marR="0" lvl="2" indent="0" algn="ctr" rtl="0">
              <a:lnSpc>
                <a:spcPct val="100000"/>
              </a:lnSpc>
              <a:spcBef>
                <a:spcPts val="0"/>
              </a:spcBef>
              <a:spcAft>
                <a:spcPts val="0"/>
              </a:spcAft>
              <a:buClr>
                <a:srgbClr val="000000"/>
              </a:buClr>
              <a:buFont typeface="Arial"/>
              <a:buNone/>
              <a:defRPr sz="1800" b="0" i="0" u="none" strike="noStrike" cap="none">
                <a:solidFill>
                  <a:srgbClr val="000000"/>
                </a:solidFill>
                <a:latin typeface="Arial"/>
                <a:ea typeface="Arial"/>
                <a:cs typeface="Arial"/>
                <a:sym typeface="Arial"/>
              </a:defRPr>
            </a:lvl3pPr>
            <a:lvl4pPr marL="1371600" marR="0" lvl="3" indent="0" algn="ctr" rtl="0">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4pPr>
            <a:lvl5pPr marL="1828800" marR="0" lvl="4" indent="0" algn="ctr" rtl="0">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5pPr>
            <a:lvl6pPr marL="2286000" marR="0" lvl="5" indent="0" algn="ctr" rtl="0">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6pPr>
            <a:lvl7pPr marL="2743200" marR="0" lvl="6" indent="0" algn="ctr" rtl="0">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7pPr>
            <a:lvl8pPr marL="3200400" marR="0" lvl="7" indent="0" algn="ctr" rtl="0">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8pPr>
            <a:lvl9pPr marL="3657600" marR="0" lvl="8" indent="0" algn="ctr" rtl="0">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9pPr>
          </a:lstStyle>
          <a:p>
            <a:r>
              <a:rPr lang="en-US" sz="2800" dirty="0">
                <a:solidFill>
                  <a:srgbClr val="327176"/>
                </a:solidFill>
              </a:rPr>
              <a:t>KHOÁ TẬP HUẤN TKNL DÀNH CHO CÁN BỘ KỸ THUẬT</a:t>
            </a:r>
            <a:endParaRPr lang="en-US" sz="2800" dirty="0"/>
          </a:p>
        </p:txBody>
      </p:sp>
      <p:sp>
        <p:nvSpPr>
          <p:cNvPr id="14" name="Date Placeholder 3">
            <a:extLst>
              <a:ext uri="{FF2B5EF4-FFF2-40B4-BE49-F238E27FC236}">
                <a16:creationId xmlns:a16="http://schemas.microsoft.com/office/drawing/2014/main" id="{A1BF1836-E98F-290B-B84A-9F8E48438C0E}"/>
              </a:ext>
            </a:extLst>
          </p:cNvPr>
          <p:cNvSpPr txBox="1">
            <a:spLocks/>
          </p:cNvSpPr>
          <p:nvPr/>
        </p:nvSpPr>
        <p:spPr>
          <a:xfrm>
            <a:off x="839283" y="6356350"/>
            <a:ext cx="27432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lang="en-US" dirty="0"/>
          </a:p>
        </p:txBody>
      </p:sp>
      <p:sp>
        <p:nvSpPr>
          <p:cNvPr id="15" name="Slide Number Placeholder 5">
            <a:extLst>
              <a:ext uri="{FF2B5EF4-FFF2-40B4-BE49-F238E27FC236}">
                <a16:creationId xmlns:a16="http://schemas.microsoft.com/office/drawing/2014/main" id="{5222A165-8170-861B-3915-FAFCA9E5A3FE}"/>
              </a:ext>
            </a:extLst>
          </p:cNvPr>
          <p:cNvSpPr txBox="1">
            <a:spLocks/>
          </p:cNvSpPr>
          <p:nvPr/>
        </p:nvSpPr>
        <p:spPr>
          <a:xfrm>
            <a:off x="8611683" y="6356350"/>
            <a:ext cx="27432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fld id="{DDA70A67-A867-42F0-871F-01B78550C99D}" type="slidenum">
              <a:rPr lang="en-US" smtClean="0"/>
              <a:pPr/>
              <a:t>1</a:t>
            </a:fld>
            <a:endParaRPr lang="en-US"/>
          </a:p>
        </p:txBody>
      </p:sp>
      <p:sp>
        <p:nvSpPr>
          <p:cNvPr id="16" name="Freeform 21">
            <a:extLst>
              <a:ext uri="{FF2B5EF4-FFF2-40B4-BE49-F238E27FC236}">
                <a16:creationId xmlns:a16="http://schemas.microsoft.com/office/drawing/2014/main" id="{35B10DAA-63FB-F80B-4C9D-8833CFAA05E7}"/>
              </a:ext>
            </a:extLst>
          </p:cNvPr>
          <p:cNvSpPr/>
          <p:nvPr/>
        </p:nvSpPr>
        <p:spPr>
          <a:xfrm>
            <a:off x="10428580" y="27299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4"/>
            <a:stretch>
              <a:fillRect/>
            </a:stretch>
          </a:blipFill>
        </p:spPr>
        <p:txBody>
          <a:bodyPr/>
          <a:lstStyle/>
          <a:p>
            <a:endParaRPr lang="en-US"/>
          </a:p>
        </p:txBody>
      </p:sp>
      <p:sp>
        <p:nvSpPr>
          <p:cNvPr id="17" name="Freeform 22">
            <a:extLst>
              <a:ext uri="{FF2B5EF4-FFF2-40B4-BE49-F238E27FC236}">
                <a16:creationId xmlns:a16="http://schemas.microsoft.com/office/drawing/2014/main" id="{3D028C02-9E2B-796B-22DB-4B22CDF1E149}"/>
              </a:ext>
            </a:extLst>
          </p:cNvPr>
          <p:cNvSpPr/>
          <p:nvPr/>
        </p:nvSpPr>
        <p:spPr>
          <a:xfrm>
            <a:off x="7109620" y="318703"/>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5"/>
            <a:stretch>
              <a:fillRect/>
            </a:stretch>
          </a:blipFill>
        </p:spPr>
        <p:txBody>
          <a:bodyPr/>
          <a:lstStyle/>
          <a:p>
            <a:endParaRPr lang="en-US"/>
          </a:p>
        </p:txBody>
      </p:sp>
      <p:pic>
        <p:nvPicPr>
          <p:cNvPr id="18" name="Picture 17">
            <a:extLst>
              <a:ext uri="{FF2B5EF4-FFF2-40B4-BE49-F238E27FC236}">
                <a16:creationId xmlns:a16="http://schemas.microsoft.com/office/drawing/2014/main" id="{E5477D00-D4BA-0CDF-AA43-8070D59F776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6330" b="34452"/>
          <a:stretch/>
        </p:blipFill>
        <p:spPr>
          <a:xfrm>
            <a:off x="808710" y="314023"/>
            <a:ext cx="1138706" cy="446573"/>
          </a:xfrm>
          <a:prstGeom prst="rect">
            <a:avLst/>
          </a:prstGeom>
        </p:spPr>
      </p:pic>
      <p:pic>
        <p:nvPicPr>
          <p:cNvPr id="19" name="Picture 18">
            <a:extLst>
              <a:ext uri="{FF2B5EF4-FFF2-40B4-BE49-F238E27FC236}">
                <a16:creationId xmlns:a16="http://schemas.microsoft.com/office/drawing/2014/main" id="{E8E22817-59B6-828E-C98B-73F0339091A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84512" y="272990"/>
            <a:ext cx="1716657" cy="713721"/>
          </a:xfrm>
          <a:prstGeom prst="rect">
            <a:avLst/>
          </a:prstGeom>
        </p:spPr>
      </p:pic>
      <p:sp>
        <p:nvSpPr>
          <p:cNvPr id="3" name="TextBox 2">
            <a:extLst>
              <a:ext uri="{FF2B5EF4-FFF2-40B4-BE49-F238E27FC236}">
                <a16:creationId xmlns:a16="http://schemas.microsoft.com/office/drawing/2014/main" id="{43C6B1FE-7AE1-CC2F-B2F6-8F8B98416B04}"/>
              </a:ext>
            </a:extLst>
          </p:cNvPr>
          <p:cNvSpPr txBox="1"/>
          <p:nvPr/>
        </p:nvSpPr>
        <p:spPr>
          <a:xfrm>
            <a:off x="1463892" y="3913179"/>
            <a:ext cx="9264216" cy="1426031"/>
          </a:xfrm>
          <a:prstGeom prst="rect">
            <a:avLst/>
          </a:prstGeom>
          <a:noFill/>
        </p:spPr>
        <p:txBody>
          <a:bodyPr wrap="square">
            <a:spAutoFit/>
          </a:bodyPr>
          <a:lstStyle/>
          <a:p>
            <a:pPr marL="0" lvl="0" indent="0" algn="just" rtl="0">
              <a:lnSpc>
                <a:spcPct val="100000"/>
              </a:lnSpc>
              <a:spcBef>
                <a:spcPts val="0"/>
              </a:spcBef>
              <a:spcAft>
                <a:spcPts val="0"/>
              </a:spcAft>
              <a:buSzPct val="141914"/>
              <a:buNone/>
            </a:pPr>
            <a:r>
              <a:rPr lang="en-US" sz="2000" b="1" dirty="0" err="1">
                <a:solidFill>
                  <a:srgbClr val="327176"/>
                </a:solidFill>
              </a:rPr>
              <a:t>Hợp</a:t>
            </a:r>
            <a:r>
              <a:rPr lang="en-US" sz="2000" b="1" dirty="0">
                <a:solidFill>
                  <a:srgbClr val="327176"/>
                </a:solidFill>
              </a:rPr>
              <a:t> </a:t>
            </a:r>
            <a:r>
              <a:rPr lang="en-US" sz="2000" b="1" dirty="0" err="1">
                <a:solidFill>
                  <a:srgbClr val="327176"/>
                </a:solidFill>
              </a:rPr>
              <a:t>phần</a:t>
            </a:r>
            <a:r>
              <a:rPr lang="en-US" sz="2000" b="1" dirty="0">
                <a:solidFill>
                  <a:srgbClr val="327176"/>
                </a:solidFill>
              </a:rPr>
              <a:t> 4</a:t>
            </a:r>
            <a:r>
              <a:rPr lang="en-US" sz="2000" dirty="0">
                <a:solidFill>
                  <a:srgbClr val="327176"/>
                </a:solidFill>
              </a:rPr>
              <a:t>. </a:t>
            </a:r>
          </a:p>
          <a:p>
            <a:pPr marL="0" lvl="0" indent="0" algn="just" rtl="0">
              <a:lnSpc>
                <a:spcPct val="100000"/>
              </a:lnSpc>
              <a:spcBef>
                <a:spcPts val="800"/>
              </a:spcBef>
              <a:spcAft>
                <a:spcPts val="0"/>
              </a:spcAft>
              <a:buSzPct val="126126"/>
              <a:buNone/>
            </a:pPr>
            <a:r>
              <a:rPr lang="en-US" sz="2000" b="1" dirty="0" err="1">
                <a:solidFill>
                  <a:srgbClr val="327176"/>
                </a:solidFill>
              </a:rPr>
              <a:t>Thực</a:t>
            </a:r>
            <a:r>
              <a:rPr lang="en-US" sz="2000" b="1" dirty="0">
                <a:solidFill>
                  <a:srgbClr val="327176"/>
                </a:solidFill>
              </a:rPr>
              <a:t> </a:t>
            </a:r>
            <a:r>
              <a:rPr lang="en-US" sz="2000" b="1" dirty="0" err="1">
                <a:solidFill>
                  <a:srgbClr val="327176"/>
                </a:solidFill>
              </a:rPr>
              <a:t>trạng</a:t>
            </a:r>
            <a:r>
              <a:rPr lang="en-US" sz="2000" b="1" dirty="0">
                <a:solidFill>
                  <a:srgbClr val="327176"/>
                </a:solidFill>
              </a:rPr>
              <a:t>, </a:t>
            </a:r>
            <a:r>
              <a:rPr lang="en-US" sz="2000" b="1" dirty="0" err="1">
                <a:solidFill>
                  <a:srgbClr val="327176"/>
                </a:solidFill>
              </a:rPr>
              <a:t>tiềm</a:t>
            </a:r>
            <a:r>
              <a:rPr lang="en-US" sz="2000" b="1" dirty="0">
                <a:solidFill>
                  <a:srgbClr val="327176"/>
                </a:solidFill>
              </a:rPr>
              <a:t> </a:t>
            </a:r>
            <a:r>
              <a:rPr lang="en-US" sz="2000" b="1" dirty="0" err="1">
                <a:solidFill>
                  <a:srgbClr val="327176"/>
                </a:solidFill>
              </a:rPr>
              <a:t>năng</a:t>
            </a:r>
            <a:r>
              <a:rPr lang="en-US" sz="2000" b="1" dirty="0">
                <a:solidFill>
                  <a:srgbClr val="327176"/>
                </a:solidFill>
              </a:rPr>
              <a:t> TKNL </a:t>
            </a:r>
            <a:r>
              <a:rPr lang="en-US" sz="2000" b="1" dirty="0" err="1">
                <a:solidFill>
                  <a:srgbClr val="327176"/>
                </a:solidFill>
              </a:rPr>
              <a:t>trong</a:t>
            </a:r>
            <a:r>
              <a:rPr lang="en-US" sz="2000" b="1" dirty="0">
                <a:solidFill>
                  <a:srgbClr val="327176"/>
                </a:solidFill>
              </a:rPr>
              <a:t> </a:t>
            </a:r>
            <a:r>
              <a:rPr lang="en-US" sz="2000" b="1" dirty="0" err="1">
                <a:solidFill>
                  <a:srgbClr val="327176"/>
                </a:solidFill>
              </a:rPr>
              <a:t>các</a:t>
            </a:r>
            <a:r>
              <a:rPr lang="en-US" sz="2000" b="1" dirty="0">
                <a:solidFill>
                  <a:srgbClr val="327176"/>
                </a:solidFill>
              </a:rPr>
              <a:t> </a:t>
            </a:r>
            <a:r>
              <a:rPr lang="en-US" sz="2000" b="1" dirty="0" err="1">
                <a:solidFill>
                  <a:srgbClr val="327176"/>
                </a:solidFill>
              </a:rPr>
              <a:t>ngành</a:t>
            </a:r>
            <a:r>
              <a:rPr lang="en-US" sz="2000" b="1" dirty="0">
                <a:solidFill>
                  <a:srgbClr val="327176"/>
                </a:solidFill>
              </a:rPr>
              <a:t> </a:t>
            </a:r>
            <a:r>
              <a:rPr lang="en-US" sz="2000" b="1" dirty="0" err="1">
                <a:solidFill>
                  <a:srgbClr val="327176"/>
                </a:solidFill>
              </a:rPr>
              <a:t>công</a:t>
            </a:r>
            <a:r>
              <a:rPr lang="en-US" sz="2000" b="1" dirty="0">
                <a:solidFill>
                  <a:srgbClr val="327176"/>
                </a:solidFill>
              </a:rPr>
              <a:t> </a:t>
            </a:r>
            <a:r>
              <a:rPr lang="en-US" sz="2000" b="1" dirty="0" err="1">
                <a:solidFill>
                  <a:srgbClr val="327176"/>
                </a:solidFill>
              </a:rPr>
              <a:t>nghiệp</a:t>
            </a:r>
            <a:r>
              <a:rPr lang="en-US" sz="2000" b="1" dirty="0">
                <a:solidFill>
                  <a:srgbClr val="327176"/>
                </a:solidFill>
              </a:rPr>
              <a:t> ở Việt Nam.</a:t>
            </a:r>
            <a:endParaRPr lang="en-US" sz="2000" dirty="0"/>
          </a:p>
          <a:p>
            <a:pPr marL="0" lvl="0" indent="0" algn="just" rtl="0">
              <a:lnSpc>
                <a:spcPct val="100000"/>
              </a:lnSpc>
              <a:spcBef>
                <a:spcPts val="0"/>
              </a:spcBef>
              <a:spcAft>
                <a:spcPts val="0"/>
              </a:spcAft>
              <a:buSzPct val="126126"/>
              <a:buNone/>
            </a:pPr>
            <a:endParaRPr lang="en-US" sz="2000" b="1" dirty="0">
              <a:solidFill>
                <a:srgbClr val="327176"/>
              </a:solidFill>
            </a:endParaRPr>
          </a:p>
          <a:p>
            <a:pPr marL="0" lvl="0" indent="0" algn="just" rtl="0">
              <a:lnSpc>
                <a:spcPct val="100000"/>
              </a:lnSpc>
              <a:spcBef>
                <a:spcPts val="0"/>
              </a:spcBef>
              <a:spcAft>
                <a:spcPts val="0"/>
              </a:spcAft>
              <a:buSzPct val="126126"/>
              <a:buNone/>
            </a:pPr>
            <a:r>
              <a:rPr lang="en-US" sz="2000" b="1" dirty="0" err="1">
                <a:solidFill>
                  <a:srgbClr val="00B0F0"/>
                </a:solidFill>
              </a:rPr>
              <a:t>Ngành</a:t>
            </a:r>
            <a:r>
              <a:rPr lang="en-US" sz="2000" b="1" dirty="0">
                <a:solidFill>
                  <a:srgbClr val="00B0F0"/>
                </a:solidFill>
              </a:rPr>
              <a:t> Xi </a:t>
            </a:r>
            <a:r>
              <a:rPr lang="en-US" sz="2000" b="1" dirty="0" err="1">
                <a:solidFill>
                  <a:srgbClr val="00B0F0"/>
                </a:solidFill>
              </a:rPr>
              <a:t>măng</a:t>
            </a:r>
            <a:endParaRPr lang="en-US" sz="2000" b="1" dirty="0">
              <a:solidFill>
                <a:srgbClr val="00B0F0"/>
              </a:solidFill>
            </a:endParaRPr>
          </a:p>
        </p:txBody>
      </p:sp>
      <p:sp>
        <p:nvSpPr>
          <p:cNvPr id="5" name="TextBox 4">
            <a:extLst>
              <a:ext uri="{FF2B5EF4-FFF2-40B4-BE49-F238E27FC236}">
                <a16:creationId xmlns:a16="http://schemas.microsoft.com/office/drawing/2014/main" id="{90DDB7F7-411A-50ED-0276-09B0E6FD1756}"/>
              </a:ext>
            </a:extLst>
          </p:cNvPr>
          <p:cNvSpPr txBox="1"/>
          <p:nvPr/>
        </p:nvSpPr>
        <p:spPr>
          <a:xfrm>
            <a:off x="2469715" y="1467302"/>
            <a:ext cx="7596794" cy="830997"/>
          </a:xfrm>
          <a:prstGeom prst="rect">
            <a:avLst/>
          </a:prstGeom>
          <a:noFill/>
        </p:spPr>
        <p:txBody>
          <a:bodyPr wrap="square">
            <a:spAutoFit/>
          </a:bodyPr>
          <a:lstStyle/>
          <a:p>
            <a:r>
              <a:rPr lang="en-US" sz="2400" b="1" dirty="0"/>
              <a:t>  DỰ ÁN THÚC ĐẨY TIẾT KIỆM NĂNG LƯỢNG </a:t>
            </a:r>
          </a:p>
          <a:p>
            <a:r>
              <a:rPr lang="en-US" sz="2400" b="1" dirty="0"/>
              <a:t>TRONG CÁC NGÀNH CÔNG NGHIỆP VIỆT NAM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0"/>
          <p:cNvSpPr txBox="1">
            <a:spLocks noGrp="1"/>
          </p:cNvSpPr>
          <p:nvPr>
            <p:ph type="title" idx="4294967295"/>
          </p:nvPr>
        </p:nvSpPr>
        <p:spPr>
          <a:xfrm>
            <a:off x="557579" y="800095"/>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a:solidFill>
                  <a:srgbClr val="327176"/>
                </a:solidFill>
                <a:latin typeface="+mj-lt"/>
              </a:rPr>
              <a:t>6. TIỀM NĂNG TIẾT KIỆM NĂNG LƯỢNG CỦA MỘT SỐ NGÀNH ĐIỂN HÌNH</a:t>
            </a:r>
            <a:endParaRPr sz="2400">
              <a:solidFill>
                <a:srgbClr val="327176"/>
              </a:solidFill>
              <a:latin typeface="+mj-lt"/>
            </a:endParaRPr>
          </a:p>
        </p:txBody>
      </p:sp>
      <p:sp>
        <p:nvSpPr>
          <p:cNvPr id="467" name="Google Shape;467;p10"/>
          <p:cNvSpPr txBox="1"/>
          <p:nvPr/>
        </p:nvSpPr>
        <p:spPr>
          <a:xfrm>
            <a:off x="6554712" y="6539347"/>
            <a:ext cx="5318633"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C3 Energy efficiency scenario of the Vietnam Energy Outlook 2019 report</a:t>
            </a:r>
            <a:endParaRPr sz="1200" b="0" i="0" u="none" strike="noStrike" cap="none">
              <a:solidFill>
                <a:srgbClr val="000000"/>
              </a:solidFill>
              <a:latin typeface="Arial"/>
              <a:ea typeface="Arial"/>
              <a:cs typeface="Arial"/>
              <a:sym typeface="Arial"/>
            </a:endParaRPr>
          </a:p>
        </p:txBody>
      </p:sp>
      <p:graphicFrame>
        <p:nvGraphicFramePr>
          <p:cNvPr id="468" name="Google Shape;468;p10"/>
          <p:cNvGraphicFramePr/>
          <p:nvPr/>
        </p:nvGraphicFramePr>
        <p:xfrm>
          <a:off x="1960417" y="1295295"/>
          <a:ext cx="8271150" cy="5136070"/>
        </p:xfrm>
        <a:graphic>
          <a:graphicData uri="http://schemas.openxmlformats.org/drawingml/2006/table">
            <a:tbl>
              <a:tblPr firstRow="1" bandRow="1">
                <a:noFill/>
                <a:tableStyleId>{E630AD6A-2D15-4D41-814C-362E1620AB0E}</a:tableStyleId>
              </a:tblPr>
              <a:tblGrid>
                <a:gridCol w="2462650">
                  <a:extLst>
                    <a:ext uri="{9D8B030D-6E8A-4147-A177-3AD203B41FA5}">
                      <a16:colId xmlns:a16="http://schemas.microsoft.com/office/drawing/2014/main" val="20000"/>
                    </a:ext>
                  </a:extLst>
                </a:gridCol>
                <a:gridCol w="4542025">
                  <a:extLst>
                    <a:ext uri="{9D8B030D-6E8A-4147-A177-3AD203B41FA5}">
                      <a16:colId xmlns:a16="http://schemas.microsoft.com/office/drawing/2014/main" val="20001"/>
                    </a:ext>
                  </a:extLst>
                </a:gridCol>
                <a:gridCol w="1266475">
                  <a:extLst>
                    <a:ext uri="{9D8B030D-6E8A-4147-A177-3AD203B41FA5}">
                      <a16:colId xmlns:a16="http://schemas.microsoft.com/office/drawing/2014/main" val="20002"/>
                    </a:ext>
                  </a:extLst>
                </a:gridCol>
              </a:tblGrid>
              <a:tr h="167100">
                <a:tc>
                  <a:txBody>
                    <a:bodyPr/>
                    <a:lstStyle/>
                    <a:p>
                      <a:pPr marL="0" marR="0" lvl="0" indent="0" algn="ctr" rtl="0">
                        <a:lnSpc>
                          <a:spcPct val="100000"/>
                        </a:lnSpc>
                        <a:spcBef>
                          <a:spcPts val="0"/>
                        </a:spcBef>
                        <a:spcAft>
                          <a:spcPts val="0"/>
                        </a:spcAft>
                        <a:buNone/>
                      </a:pPr>
                      <a:r>
                        <a:rPr lang="en-US" sz="1100" b="1" u="none" strike="noStrike" cap="none">
                          <a:solidFill>
                            <a:schemeClr val="lt1"/>
                          </a:solidFill>
                          <a:latin typeface="Arial"/>
                          <a:ea typeface="Arial"/>
                          <a:cs typeface="Arial"/>
                          <a:sym typeface="Arial"/>
                        </a:rPr>
                        <a:t>Ngành</a:t>
                      </a:r>
                      <a:endParaRPr/>
                    </a:p>
                  </a:txBody>
                  <a:tcPr marL="91450" marR="91450" marT="45725" marB="45725" anchor="ctr">
                    <a:solidFill>
                      <a:srgbClr val="32696B"/>
                    </a:solidFill>
                  </a:tcPr>
                </a:tc>
                <a:tc>
                  <a:txBody>
                    <a:bodyPr/>
                    <a:lstStyle/>
                    <a:p>
                      <a:pPr marL="0" marR="0" lvl="0" indent="0" algn="ctr" rtl="0">
                        <a:lnSpc>
                          <a:spcPct val="100000"/>
                        </a:lnSpc>
                        <a:spcBef>
                          <a:spcPts val="0"/>
                        </a:spcBef>
                        <a:spcAft>
                          <a:spcPts val="0"/>
                        </a:spcAft>
                        <a:buNone/>
                      </a:pPr>
                      <a:r>
                        <a:rPr lang="en-US" sz="1100" b="1" u="none" strike="noStrike" cap="none">
                          <a:solidFill>
                            <a:schemeClr val="lt1"/>
                          </a:solidFill>
                          <a:latin typeface="Arial"/>
                          <a:ea typeface="Arial"/>
                          <a:cs typeface="Arial"/>
                          <a:sym typeface="Arial"/>
                        </a:rPr>
                        <a:t>Sản</a:t>
                      </a:r>
                      <a:r>
                        <a:rPr lang="en-US" sz="1100" b="1" u="none" strike="noStrike" cap="none">
                          <a:solidFill>
                            <a:schemeClr val="lt1"/>
                          </a:solidFill>
                        </a:rPr>
                        <a:t> phẩm</a:t>
                      </a:r>
                      <a:endParaRPr sz="1100" b="1" u="none" strike="noStrike" cap="none">
                        <a:solidFill>
                          <a:schemeClr val="lt1"/>
                        </a:solidFill>
                      </a:endParaRPr>
                    </a:p>
                  </a:txBody>
                  <a:tcPr marL="91450" marR="91450" marT="45725" marB="45725" anchor="ctr">
                    <a:solidFill>
                      <a:srgbClr val="32696B"/>
                    </a:solidFill>
                  </a:tcPr>
                </a:tc>
                <a:tc>
                  <a:txBody>
                    <a:bodyPr/>
                    <a:lstStyle/>
                    <a:p>
                      <a:pPr marL="0" marR="0" lvl="0" indent="0" algn="ctr" rtl="0">
                        <a:lnSpc>
                          <a:spcPct val="100000"/>
                        </a:lnSpc>
                        <a:spcBef>
                          <a:spcPts val="0"/>
                        </a:spcBef>
                        <a:spcAft>
                          <a:spcPts val="0"/>
                        </a:spcAft>
                        <a:buNone/>
                      </a:pPr>
                      <a:r>
                        <a:rPr lang="en-US" sz="1100" b="1" u="none" strike="noStrike" cap="none">
                          <a:solidFill>
                            <a:schemeClr val="lt1"/>
                          </a:solidFill>
                          <a:latin typeface="Arial"/>
                          <a:ea typeface="Arial"/>
                          <a:cs typeface="Arial"/>
                          <a:sym typeface="Arial"/>
                        </a:rPr>
                        <a:t>Tiềm</a:t>
                      </a:r>
                      <a:r>
                        <a:rPr lang="en-US" sz="1100" b="1" u="none" strike="noStrike" cap="none">
                          <a:solidFill>
                            <a:schemeClr val="lt1"/>
                          </a:solidFill>
                        </a:rPr>
                        <a:t> năng tiết kiệm (%)</a:t>
                      </a:r>
                      <a:endParaRPr sz="1100" b="1" u="none" strike="noStrike" cap="none">
                        <a:solidFill>
                          <a:schemeClr val="lt1"/>
                        </a:solidFill>
                      </a:endParaRPr>
                    </a:p>
                  </a:txBody>
                  <a:tcPr marL="91450" marR="91450" marT="45725" marB="45725" anchor="ctr">
                    <a:solidFill>
                      <a:srgbClr val="32696B"/>
                    </a:solidFill>
                  </a:tcPr>
                </a:tc>
                <a:extLst>
                  <a:ext uri="{0D108BD9-81ED-4DB2-BD59-A6C34878D82A}">
                    <a16:rowId xmlns:a16="http://schemas.microsoft.com/office/drawing/2014/main" val="10000"/>
                  </a:ext>
                </a:extLst>
              </a:tr>
              <a:tr h="167100">
                <a:tc rowSpan="2">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Đồ</a:t>
                      </a:r>
                      <a:r>
                        <a:rPr lang="en-US" sz="1100" u="none" strike="noStrike" cap="none"/>
                        <a:t> uống</a:t>
                      </a:r>
                      <a:endParaRPr sz="1100" u="none" strike="noStrike" cap="none"/>
                    </a:p>
                  </a:txBody>
                  <a:tcPr marL="91450" marR="91450" marT="45725" marB="45725" anchor="ctr"/>
                </a:tc>
                <a:tc>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Bia</a:t>
                      </a:r>
                      <a:endParaRPr/>
                    </a:p>
                  </a:txBody>
                  <a:tcPr marL="91450" marR="91450" marT="45725" marB="45725"/>
                </a:tc>
                <a:tc>
                  <a:txBody>
                    <a:bodyPr/>
                    <a:lstStyle/>
                    <a:p>
                      <a:pPr marL="0" marR="0" lvl="0" indent="0" algn="r" rtl="0">
                        <a:lnSpc>
                          <a:spcPct val="100000"/>
                        </a:lnSpc>
                        <a:spcBef>
                          <a:spcPts val="0"/>
                        </a:spcBef>
                        <a:spcAft>
                          <a:spcPts val="0"/>
                        </a:spcAft>
                        <a:buNone/>
                      </a:pPr>
                      <a:r>
                        <a:rPr lang="en-US" sz="1100" u="none" strike="noStrike" cap="none">
                          <a:latin typeface="Arial"/>
                          <a:ea typeface="Arial"/>
                          <a:cs typeface="Arial"/>
                          <a:sym typeface="Arial"/>
                        </a:rPr>
                        <a:t>9 - 12</a:t>
                      </a:r>
                      <a:endParaRPr/>
                    </a:p>
                  </a:txBody>
                  <a:tcPr marL="91450" marR="91450" marT="45725" marB="45725" anchor="ctr"/>
                </a:tc>
                <a:extLst>
                  <a:ext uri="{0D108BD9-81ED-4DB2-BD59-A6C34878D82A}">
                    <a16:rowId xmlns:a16="http://schemas.microsoft.com/office/drawing/2014/main" val="10001"/>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Đồ</a:t>
                      </a:r>
                      <a:r>
                        <a:rPr lang="en-US" sz="1100" u="none" strike="noStrike" cap="none"/>
                        <a:t> uống không có cồn</a:t>
                      </a:r>
                      <a:endParaRPr sz="1100" u="none" strike="noStrike" cap="none"/>
                    </a:p>
                  </a:txBody>
                  <a:tcPr marL="91450" marR="91450" marT="45725" marB="45725"/>
                </a:tc>
                <a:tc>
                  <a:txBody>
                    <a:bodyPr/>
                    <a:lstStyle/>
                    <a:p>
                      <a:pPr marL="0" marR="0" lvl="0" indent="0" algn="r" rtl="0">
                        <a:lnSpc>
                          <a:spcPct val="100000"/>
                        </a:lnSpc>
                        <a:spcBef>
                          <a:spcPts val="0"/>
                        </a:spcBef>
                        <a:spcAft>
                          <a:spcPts val="0"/>
                        </a:spcAft>
                        <a:buNone/>
                      </a:pPr>
                      <a:r>
                        <a:rPr lang="en-US" sz="1100" u="none" strike="noStrike" cap="none">
                          <a:latin typeface="Arial"/>
                          <a:ea typeface="Arial"/>
                          <a:cs typeface="Arial"/>
                          <a:sym typeface="Arial"/>
                        </a:rPr>
                        <a:t>4 - 9</a:t>
                      </a:r>
                      <a:endParaRPr/>
                    </a:p>
                  </a:txBody>
                  <a:tcPr marL="91450" marR="91450" marT="45725" marB="45725" anchor="ctr"/>
                </a:tc>
                <a:extLst>
                  <a:ext uri="{0D108BD9-81ED-4DB2-BD59-A6C34878D82A}">
                    <a16:rowId xmlns:a16="http://schemas.microsoft.com/office/drawing/2014/main" val="10002"/>
                  </a:ext>
                </a:extLst>
              </a:tr>
              <a:tr h="167100">
                <a:tc rowSpan="5">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Nhựa</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Nhựa</a:t>
                      </a:r>
                      <a:r>
                        <a:rPr lang="en-US" sz="1100" u="none" strike="noStrike" cap="none"/>
                        <a:t> tiêu dùng</a:t>
                      </a:r>
                      <a:endParaRPr sz="1100" u="none" strike="noStrike" cap="none"/>
                    </a:p>
                  </a:txBody>
                  <a:tcPr marL="91450" marR="91450" marT="45725" marB="45725"/>
                </a:tc>
                <a:tc>
                  <a:txBody>
                    <a:bodyPr/>
                    <a:lstStyle/>
                    <a:p>
                      <a:pPr marL="0" marR="0" lvl="0" indent="0" algn="r" rtl="0">
                        <a:lnSpc>
                          <a:spcPct val="100000"/>
                        </a:lnSpc>
                        <a:spcBef>
                          <a:spcPts val="0"/>
                        </a:spcBef>
                        <a:spcAft>
                          <a:spcPts val="0"/>
                        </a:spcAft>
                        <a:buNone/>
                      </a:pPr>
                      <a:r>
                        <a:rPr lang="en-US" sz="1100" u="none" strike="noStrike" cap="none">
                          <a:latin typeface="Arial"/>
                          <a:ea typeface="Arial"/>
                          <a:cs typeface="Arial"/>
                          <a:sym typeface="Arial"/>
                        </a:rPr>
                        <a:t>9 -</a:t>
                      </a:r>
                      <a:r>
                        <a:rPr lang="en-US" sz="1100" u="none" strike="noStrike" cap="none"/>
                        <a:t> 13</a:t>
                      </a:r>
                      <a:endParaRPr/>
                    </a:p>
                  </a:txBody>
                  <a:tcPr marL="91450" marR="91450" marT="45725" marB="45725" anchor="ctr"/>
                </a:tc>
                <a:extLst>
                  <a:ext uri="{0D108BD9-81ED-4DB2-BD59-A6C34878D82A}">
                    <a16:rowId xmlns:a16="http://schemas.microsoft.com/office/drawing/2014/main" val="10003"/>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Nhựa</a:t>
                      </a:r>
                      <a:r>
                        <a:rPr lang="en-US" sz="1100" u="none" strike="noStrike" cap="none"/>
                        <a:t> xây dựng</a:t>
                      </a:r>
                      <a:endParaRPr sz="1100" u="none" strike="noStrike" cap="none"/>
                    </a:p>
                  </a:txBody>
                  <a:tcPr marL="91450" marR="91450" marT="45725" marB="45725"/>
                </a:tc>
                <a:tc>
                  <a:txBody>
                    <a:bodyPr/>
                    <a:lstStyle/>
                    <a:p>
                      <a:pPr marL="0" marR="0" lvl="0" indent="0" algn="r" rtl="0">
                        <a:lnSpc>
                          <a:spcPct val="100000"/>
                        </a:lnSpc>
                        <a:spcBef>
                          <a:spcPts val="0"/>
                        </a:spcBef>
                        <a:spcAft>
                          <a:spcPts val="0"/>
                        </a:spcAft>
                        <a:buNone/>
                      </a:pPr>
                      <a:r>
                        <a:rPr lang="en-US" sz="1100" u="none" strike="noStrike" cap="none">
                          <a:latin typeface="Arial"/>
                          <a:ea typeface="Arial"/>
                          <a:cs typeface="Arial"/>
                          <a:sym typeface="Arial"/>
                        </a:rPr>
                        <a:t>5 - 14</a:t>
                      </a:r>
                      <a:endParaRPr/>
                    </a:p>
                  </a:txBody>
                  <a:tcPr marL="91450" marR="91450" marT="45725" marB="45725" anchor="ctr"/>
                </a:tc>
                <a:extLst>
                  <a:ext uri="{0D108BD9-81ED-4DB2-BD59-A6C34878D82A}">
                    <a16:rowId xmlns:a16="http://schemas.microsoft.com/office/drawing/2014/main" val="10004"/>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Bao bì</a:t>
                      </a:r>
                      <a:endParaRPr/>
                    </a:p>
                  </a:txBody>
                  <a:tcPr marL="91450" marR="91450" marT="45725" marB="45725"/>
                </a:tc>
                <a:tc>
                  <a:txBody>
                    <a:bodyPr/>
                    <a:lstStyle/>
                    <a:p>
                      <a:pPr marL="0" marR="0" lvl="0" indent="0" algn="r" rtl="0">
                        <a:lnSpc>
                          <a:spcPct val="100000"/>
                        </a:lnSpc>
                        <a:spcBef>
                          <a:spcPts val="0"/>
                        </a:spcBef>
                        <a:spcAft>
                          <a:spcPts val="0"/>
                        </a:spcAft>
                        <a:buNone/>
                      </a:pPr>
                      <a:r>
                        <a:rPr lang="en-US" sz="1100" u="none" strike="noStrike" cap="none">
                          <a:latin typeface="Arial"/>
                          <a:ea typeface="Arial"/>
                          <a:cs typeface="Arial"/>
                          <a:sym typeface="Arial"/>
                        </a:rPr>
                        <a:t>4 - 12</a:t>
                      </a:r>
                      <a:endParaRPr/>
                    </a:p>
                  </a:txBody>
                  <a:tcPr marL="91450" marR="91450" marT="45725" marB="45725" anchor="ctr"/>
                </a:tc>
                <a:extLst>
                  <a:ext uri="{0D108BD9-81ED-4DB2-BD59-A6C34878D82A}">
                    <a16:rowId xmlns:a16="http://schemas.microsoft.com/office/drawing/2014/main" val="10005"/>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Chai nhựa</a:t>
                      </a:r>
                      <a:endParaRPr/>
                    </a:p>
                  </a:txBody>
                  <a:tcPr marL="91450" marR="91450" marT="45725" marB="45725"/>
                </a:tc>
                <a:tc>
                  <a:txBody>
                    <a:bodyPr/>
                    <a:lstStyle/>
                    <a:p>
                      <a:pPr marL="0" marR="0" lvl="0" indent="0" algn="r" rtl="0">
                        <a:lnSpc>
                          <a:spcPct val="100000"/>
                        </a:lnSpc>
                        <a:spcBef>
                          <a:spcPts val="0"/>
                        </a:spcBef>
                        <a:spcAft>
                          <a:spcPts val="0"/>
                        </a:spcAft>
                        <a:buNone/>
                      </a:pPr>
                      <a:r>
                        <a:rPr lang="en-US" sz="1100" u="none" strike="noStrike" cap="none">
                          <a:latin typeface="Arial"/>
                          <a:ea typeface="Arial"/>
                          <a:cs typeface="Arial"/>
                          <a:sym typeface="Arial"/>
                        </a:rPr>
                        <a:t>5 - 14.5</a:t>
                      </a:r>
                      <a:endParaRPr/>
                    </a:p>
                  </a:txBody>
                  <a:tcPr marL="91450" marR="91450" marT="45725" marB="45725" anchor="ctr"/>
                </a:tc>
                <a:extLst>
                  <a:ext uri="{0D108BD9-81ED-4DB2-BD59-A6C34878D82A}">
                    <a16:rowId xmlns:a16="http://schemas.microsoft.com/office/drawing/2014/main" val="10006"/>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Túi</a:t>
                      </a:r>
                      <a:r>
                        <a:rPr lang="en-US" sz="1100" u="none" strike="noStrike" cap="none"/>
                        <a:t> nhựa</a:t>
                      </a:r>
                      <a:endParaRPr sz="1100" u="none" strike="noStrike" cap="none"/>
                    </a:p>
                  </a:txBody>
                  <a:tcPr marL="91450" marR="91450" marT="45725" marB="45725"/>
                </a:tc>
                <a:tc>
                  <a:txBody>
                    <a:bodyPr/>
                    <a:lstStyle/>
                    <a:p>
                      <a:pPr marL="0" marR="0" lvl="0" indent="0" algn="r" rtl="0">
                        <a:lnSpc>
                          <a:spcPct val="100000"/>
                        </a:lnSpc>
                        <a:spcBef>
                          <a:spcPts val="0"/>
                        </a:spcBef>
                        <a:spcAft>
                          <a:spcPts val="0"/>
                        </a:spcAft>
                        <a:buNone/>
                      </a:pPr>
                      <a:r>
                        <a:rPr lang="en-US" sz="1100" u="none" strike="noStrike" cap="none">
                          <a:latin typeface="Arial"/>
                          <a:ea typeface="Arial"/>
                          <a:cs typeface="Arial"/>
                          <a:sym typeface="Arial"/>
                        </a:rPr>
                        <a:t>11 - 17</a:t>
                      </a:r>
                      <a:endParaRPr/>
                    </a:p>
                  </a:txBody>
                  <a:tcPr marL="91450" marR="91450" marT="45725" marB="45725" anchor="ctr"/>
                </a:tc>
                <a:extLst>
                  <a:ext uri="{0D108BD9-81ED-4DB2-BD59-A6C34878D82A}">
                    <a16:rowId xmlns:a16="http://schemas.microsoft.com/office/drawing/2014/main" val="10007"/>
                  </a:ext>
                </a:extLst>
              </a:tr>
              <a:tr h="167100">
                <a:tc rowSpan="4">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Giấy</a:t>
                      </a:r>
                      <a:endParaRPr sz="1100" u="none" strike="noStrike" cap="none"/>
                    </a:p>
                  </a:txBody>
                  <a:tcPr marL="91450" marR="91450" marT="45725" marB="45725" anchor="ctr"/>
                </a:tc>
                <a:tc>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Bột</a:t>
                      </a:r>
                      <a:r>
                        <a:rPr lang="en-US" sz="1100" u="none" strike="noStrike" cap="none"/>
                        <a:t> giấy</a:t>
                      </a:r>
                      <a:endParaRPr sz="1100" u="none" strike="noStrike" cap="none"/>
                    </a:p>
                  </a:txBody>
                  <a:tcPr marL="91450" marR="91450" marT="45725" marB="45725"/>
                </a:tc>
                <a:tc>
                  <a:txBody>
                    <a:bodyPr/>
                    <a:lstStyle/>
                    <a:p>
                      <a:pPr marL="0" marR="0" lvl="0" indent="0" algn="r" rtl="0">
                        <a:lnSpc>
                          <a:spcPct val="100000"/>
                        </a:lnSpc>
                        <a:spcBef>
                          <a:spcPts val="0"/>
                        </a:spcBef>
                        <a:spcAft>
                          <a:spcPts val="0"/>
                        </a:spcAft>
                        <a:buNone/>
                      </a:pPr>
                      <a:r>
                        <a:rPr lang="en-US" sz="1100" u="none" strike="noStrike" cap="none">
                          <a:latin typeface="Arial"/>
                          <a:ea typeface="Arial"/>
                          <a:cs typeface="Arial"/>
                          <a:sym typeface="Arial"/>
                        </a:rPr>
                        <a:t>6.8</a:t>
                      </a:r>
                      <a:endParaRPr/>
                    </a:p>
                  </a:txBody>
                  <a:tcPr marL="91450" marR="91450" marT="45725" marB="45725" anchor="ctr"/>
                </a:tc>
                <a:extLst>
                  <a:ext uri="{0D108BD9-81ED-4DB2-BD59-A6C34878D82A}">
                    <a16:rowId xmlns:a16="http://schemas.microsoft.com/office/drawing/2014/main" val="10008"/>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Bao bì</a:t>
                      </a:r>
                      <a:endParaRPr/>
                    </a:p>
                  </a:txBody>
                  <a:tcPr marL="91450" marR="91450" marT="45725" marB="45725"/>
                </a:tc>
                <a:tc>
                  <a:txBody>
                    <a:bodyPr/>
                    <a:lstStyle/>
                    <a:p>
                      <a:pPr marL="0" marR="0" lvl="0" indent="0" algn="r" rtl="0">
                        <a:lnSpc>
                          <a:spcPct val="100000"/>
                        </a:lnSpc>
                        <a:spcBef>
                          <a:spcPts val="0"/>
                        </a:spcBef>
                        <a:spcAft>
                          <a:spcPts val="0"/>
                        </a:spcAft>
                        <a:buNone/>
                      </a:pPr>
                      <a:r>
                        <a:rPr lang="en-US" sz="1100" u="none" strike="noStrike" cap="none">
                          <a:latin typeface="Arial"/>
                          <a:ea typeface="Arial"/>
                          <a:cs typeface="Arial"/>
                          <a:sym typeface="Arial"/>
                        </a:rPr>
                        <a:t>3.8</a:t>
                      </a:r>
                      <a:endParaRPr/>
                    </a:p>
                  </a:txBody>
                  <a:tcPr marL="91450" marR="91450" marT="45725" marB="45725" anchor="ctr"/>
                </a:tc>
                <a:extLst>
                  <a:ext uri="{0D108BD9-81ED-4DB2-BD59-A6C34878D82A}">
                    <a16:rowId xmlns:a16="http://schemas.microsoft.com/office/drawing/2014/main" val="10009"/>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Giấy in</a:t>
                      </a:r>
                      <a:endParaRPr/>
                    </a:p>
                  </a:txBody>
                  <a:tcPr marL="91450" marR="91450" marT="45725" marB="45725"/>
                </a:tc>
                <a:tc>
                  <a:txBody>
                    <a:bodyPr/>
                    <a:lstStyle/>
                    <a:p>
                      <a:pPr marL="0" marR="0" lvl="0" indent="0" algn="r" rtl="0">
                        <a:lnSpc>
                          <a:spcPct val="100000"/>
                        </a:lnSpc>
                        <a:spcBef>
                          <a:spcPts val="0"/>
                        </a:spcBef>
                        <a:spcAft>
                          <a:spcPts val="0"/>
                        </a:spcAft>
                        <a:buNone/>
                      </a:pPr>
                      <a:r>
                        <a:rPr lang="en-US" sz="1100" u="none" strike="noStrike" cap="none">
                          <a:latin typeface="Arial"/>
                          <a:ea typeface="Arial"/>
                          <a:cs typeface="Arial"/>
                          <a:sym typeface="Arial"/>
                        </a:rPr>
                        <a:t>4.4</a:t>
                      </a:r>
                      <a:endParaRPr/>
                    </a:p>
                  </a:txBody>
                  <a:tcPr marL="91450" marR="91450" marT="45725" marB="45725" anchor="ctr"/>
                </a:tc>
                <a:extLst>
                  <a:ext uri="{0D108BD9-81ED-4DB2-BD59-A6C34878D82A}">
                    <a16:rowId xmlns:a16="http://schemas.microsoft.com/office/drawing/2014/main" val="10010"/>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Giấy vệ</a:t>
                      </a:r>
                      <a:r>
                        <a:rPr lang="en-US" sz="1100" u="none" strike="noStrike" cap="none"/>
                        <a:t> sinh</a:t>
                      </a:r>
                      <a:endParaRPr sz="1100" u="none" strike="noStrike" cap="none"/>
                    </a:p>
                  </a:txBody>
                  <a:tcPr marL="91450" marR="91450" marT="45725" marB="45725"/>
                </a:tc>
                <a:tc>
                  <a:txBody>
                    <a:bodyPr/>
                    <a:lstStyle/>
                    <a:p>
                      <a:pPr marL="0" marR="0" lvl="0" indent="0" algn="r" rtl="0">
                        <a:lnSpc>
                          <a:spcPct val="100000"/>
                        </a:lnSpc>
                        <a:spcBef>
                          <a:spcPts val="0"/>
                        </a:spcBef>
                        <a:spcAft>
                          <a:spcPts val="0"/>
                        </a:spcAft>
                        <a:buNone/>
                      </a:pPr>
                      <a:r>
                        <a:rPr lang="en-US" sz="1100" u="none" strike="noStrike" cap="none">
                          <a:latin typeface="Arial"/>
                          <a:ea typeface="Arial"/>
                          <a:cs typeface="Arial"/>
                          <a:sym typeface="Arial"/>
                        </a:rPr>
                        <a:t>3.8</a:t>
                      </a:r>
                      <a:endParaRPr/>
                    </a:p>
                  </a:txBody>
                  <a:tcPr marL="91450" marR="91450" marT="45725" marB="45725" anchor="ctr"/>
                </a:tc>
                <a:extLst>
                  <a:ext uri="{0D108BD9-81ED-4DB2-BD59-A6C34878D82A}">
                    <a16:rowId xmlns:a16="http://schemas.microsoft.com/office/drawing/2014/main" val="10011"/>
                  </a:ext>
                </a:extLst>
              </a:tr>
              <a:tr h="167100">
                <a:tc rowSpan="4">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Hóa</a:t>
                      </a:r>
                      <a:r>
                        <a:rPr lang="en-US" sz="1100" u="none" strike="noStrike" cap="none"/>
                        <a:t> chất</a:t>
                      </a:r>
                      <a:endParaRPr sz="1100" u="none" strike="noStrike" cap="none"/>
                    </a:p>
                  </a:txBody>
                  <a:tcPr marL="91450" marR="91450" marT="45725" marB="45725" anchor="ctr"/>
                </a:tc>
                <a:tc>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Cao su SVR 10CV, 20CV</a:t>
                      </a:r>
                      <a:endParaRPr/>
                    </a:p>
                  </a:txBody>
                  <a:tcPr marL="91450" marR="91450" marT="45725" marB="45725"/>
                </a:tc>
                <a:tc>
                  <a:txBody>
                    <a:bodyPr/>
                    <a:lstStyle/>
                    <a:p>
                      <a:pPr marL="0" marR="0" lvl="0" indent="0" algn="r" rtl="0">
                        <a:lnSpc>
                          <a:spcPct val="100000"/>
                        </a:lnSpc>
                        <a:spcBef>
                          <a:spcPts val="0"/>
                        </a:spcBef>
                        <a:spcAft>
                          <a:spcPts val="0"/>
                        </a:spcAft>
                        <a:buNone/>
                      </a:pPr>
                      <a:r>
                        <a:rPr lang="en-US" sz="1100" u="none" strike="noStrike" cap="none">
                          <a:latin typeface="Arial"/>
                          <a:ea typeface="Arial"/>
                          <a:cs typeface="Arial"/>
                          <a:sym typeface="Arial"/>
                        </a:rPr>
                        <a:t>9.4 - 32.7</a:t>
                      </a:r>
                      <a:endParaRPr/>
                    </a:p>
                  </a:txBody>
                  <a:tcPr marL="91450" marR="91450" marT="45725" marB="45725" anchor="ctr"/>
                </a:tc>
                <a:extLst>
                  <a:ext uri="{0D108BD9-81ED-4DB2-BD59-A6C34878D82A}">
                    <a16:rowId xmlns:a16="http://schemas.microsoft.com/office/drawing/2014/main" val="10012"/>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Cao</a:t>
                      </a:r>
                      <a:r>
                        <a:rPr lang="en-US" sz="1100" u="none" strike="noStrike" cap="none"/>
                        <a:t> su SSVR 10, 20</a:t>
                      </a:r>
                      <a:endParaRPr sz="1100" u="none" strike="noStrike" cap="none"/>
                    </a:p>
                  </a:txBody>
                  <a:tcPr marL="91450" marR="91450" marT="45725" marB="45725"/>
                </a:tc>
                <a:tc>
                  <a:txBody>
                    <a:bodyPr/>
                    <a:lstStyle/>
                    <a:p>
                      <a:pPr marL="0" marR="0" lvl="0" indent="0" algn="r" rtl="0">
                        <a:lnSpc>
                          <a:spcPct val="100000"/>
                        </a:lnSpc>
                        <a:spcBef>
                          <a:spcPts val="0"/>
                        </a:spcBef>
                        <a:spcAft>
                          <a:spcPts val="0"/>
                        </a:spcAft>
                        <a:buNone/>
                      </a:pPr>
                      <a:r>
                        <a:rPr lang="en-US" sz="1100" u="none" strike="noStrike" cap="none">
                          <a:latin typeface="Arial"/>
                          <a:ea typeface="Arial"/>
                          <a:cs typeface="Arial"/>
                          <a:sym typeface="Arial"/>
                        </a:rPr>
                        <a:t>9.8 - 32.7</a:t>
                      </a:r>
                      <a:endParaRPr/>
                    </a:p>
                  </a:txBody>
                  <a:tcPr marL="91450" marR="91450" marT="45725" marB="45725" anchor="ctr"/>
                </a:tc>
                <a:extLst>
                  <a:ext uri="{0D108BD9-81ED-4DB2-BD59-A6C34878D82A}">
                    <a16:rowId xmlns:a16="http://schemas.microsoft.com/office/drawing/2014/main" val="10013"/>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Phân</a:t>
                      </a:r>
                      <a:r>
                        <a:rPr lang="en-US" sz="1100" u="none" strike="noStrike" cap="none"/>
                        <a:t> bón</a:t>
                      </a:r>
                      <a:endParaRPr sz="1100" u="none" strike="noStrike" cap="none"/>
                    </a:p>
                  </a:txBody>
                  <a:tcPr marL="91450" marR="91450" marT="45725" marB="45725"/>
                </a:tc>
                <a:tc>
                  <a:txBody>
                    <a:bodyPr/>
                    <a:lstStyle/>
                    <a:p>
                      <a:pPr marL="0" marR="0" lvl="0" indent="0" algn="r" rtl="0">
                        <a:lnSpc>
                          <a:spcPct val="100000"/>
                        </a:lnSpc>
                        <a:spcBef>
                          <a:spcPts val="0"/>
                        </a:spcBef>
                        <a:spcAft>
                          <a:spcPts val="0"/>
                        </a:spcAft>
                        <a:buNone/>
                      </a:pPr>
                      <a:r>
                        <a:rPr lang="en-US" sz="1100" u="none" strike="noStrike" cap="none">
                          <a:latin typeface="Arial"/>
                          <a:ea typeface="Arial"/>
                          <a:cs typeface="Arial"/>
                          <a:sym typeface="Arial"/>
                        </a:rPr>
                        <a:t>1.4 - 5.4</a:t>
                      </a:r>
                      <a:endParaRPr/>
                    </a:p>
                  </a:txBody>
                  <a:tcPr marL="91450" marR="91450" marT="45725" marB="45725" anchor="ctr"/>
                </a:tc>
                <a:extLst>
                  <a:ext uri="{0D108BD9-81ED-4DB2-BD59-A6C34878D82A}">
                    <a16:rowId xmlns:a16="http://schemas.microsoft.com/office/drawing/2014/main" val="10014"/>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Sơn</a:t>
                      </a:r>
                      <a:r>
                        <a:rPr lang="en-US" sz="1100" u="none" strike="noStrike" cap="none"/>
                        <a:t> nước</a:t>
                      </a:r>
                      <a:endParaRPr sz="1100" u="none" strike="noStrike" cap="none"/>
                    </a:p>
                  </a:txBody>
                  <a:tcPr marL="91450" marR="91450" marT="45725" marB="45725"/>
                </a:tc>
                <a:tc>
                  <a:txBody>
                    <a:bodyPr/>
                    <a:lstStyle/>
                    <a:p>
                      <a:pPr marL="0" marR="0" lvl="0" indent="0" algn="r" rtl="0">
                        <a:lnSpc>
                          <a:spcPct val="100000"/>
                        </a:lnSpc>
                        <a:spcBef>
                          <a:spcPts val="0"/>
                        </a:spcBef>
                        <a:spcAft>
                          <a:spcPts val="0"/>
                        </a:spcAft>
                        <a:buNone/>
                      </a:pPr>
                      <a:r>
                        <a:rPr lang="en-US" sz="1100" u="none" strike="noStrike" cap="none">
                          <a:latin typeface="Arial"/>
                          <a:ea typeface="Arial"/>
                          <a:cs typeface="Arial"/>
                          <a:sym typeface="Arial"/>
                        </a:rPr>
                        <a:t>20 - 30</a:t>
                      </a:r>
                      <a:endParaRPr/>
                    </a:p>
                  </a:txBody>
                  <a:tcPr marL="91450" marR="91450" marT="45725" marB="45725" anchor="ctr"/>
                </a:tc>
                <a:extLst>
                  <a:ext uri="{0D108BD9-81ED-4DB2-BD59-A6C34878D82A}">
                    <a16:rowId xmlns:a16="http://schemas.microsoft.com/office/drawing/2014/main" val="10015"/>
                  </a:ext>
                </a:extLst>
              </a:tr>
              <a:tr h="167100">
                <a:tc rowSpan="3">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Sản</a:t>
                      </a:r>
                      <a:r>
                        <a:rPr lang="en-US" sz="1100" u="none" strike="noStrike" cap="none"/>
                        <a:t> phẩm ngành công nghiệp nặng</a:t>
                      </a:r>
                      <a:endParaRPr sz="1100" u="none" strike="noStrike" cap="none"/>
                    </a:p>
                  </a:txBody>
                  <a:tcPr marL="91450" marR="91450" marT="45725" marB="45725" anchor="ctr"/>
                </a:tc>
                <a:tc>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Thép</a:t>
                      </a:r>
                      <a:r>
                        <a:rPr lang="en-US" sz="1100" u="none" strike="noStrike" cap="none"/>
                        <a:t> thành phẩm</a:t>
                      </a:r>
                      <a:endParaRPr sz="1100" u="none" strike="noStrike" cap="none"/>
                    </a:p>
                  </a:txBody>
                  <a:tcPr marL="91450" marR="91450" marT="45725" marB="45725"/>
                </a:tc>
                <a:tc>
                  <a:txBody>
                    <a:bodyPr/>
                    <a:lstStyle/>
                    <a:p>
                      <a:pPr marL="0" marR="0" lvl="0" indent="0" algn="r" rtl="0">
                        <a:lnSpc>
                          <a:spcPct val="100000"/>
                        </a:lnSpc>
                        <a:spcBef>
                          <a:spcPts val="0"/>
                        </a:spcBef>
                        <a:spcAft>
                          <a:spcPts val="0"/>
                        </a:spcAft>
                        <a:buNone/>
                      </a:pPr>
                      <a:r>
                        <a:rPr lang="en-US" sz="1100" u="none" strike="noStrike" cap="none">
                          <a:latin typeface="Arial"/>
                          <a:ea typeface="Arial"/>
                          <a:cs typeface="Arial"/>
                          <a:sym typeface="Arial"/>
                        </a:rPr>
                        <a:t>13</a:t>
                      </a:r>
                      <a:endParaRPr/>
                    </a:p>
                  </a:txBody>
                  <a:tcPr marL="91450" marR="91450" marT="45725" marB="45725" anchor="ctr"/>
                </a:tc>
                <a:extLst>
                  <a:ext uri="{0D108BD9-81ED-4DB2-BD59-A6C34878D82A}">
                    <a16:rowId xmlns:a16="http://schemas.microsoft.com/office/drawing/2014/main" val="10016"/>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400" b="1" u="none" strike="noStrike" cap="none">
                          <a:solidFill>
                            <a:srgbClr val="FF0000"/>
                          </a:solidFill>
                          <a:latin typeface="Arial"/>
                          <a:ea typeface="Arial"/>
                          <a:cs typeface="Arial"/>
                          <a:sym typeface="Arial"/>
                        </a:rPr>
                        <a:t>Xi măng</a:t>
                      </a:r>
                      <a:endParaRPr/>
                    </a:p>
                  </a:txBody>
                  <a:tcPr marL="91450" marR="91450" marT="45725" marB="45725"/>
                </a:tc>
                <a:tc>
                  <a:txBody>
                    <a:bodyPr/>
                    <a:lstStyle/>
                    <a:p>
                      <a:pPr marL="0" marR="0" lvl="0" indent="0" algn="r" rtl="0">
                        <a:lnSpc>
                          <a:spcPct val="100000"/>
                        </a:lnSpc>
                        <a:spcBef>
                          <a:spcPts val="0"/>
                        </a:spcBef>
                        <a:spcAft>
                          <a:spcPts val="0"/>
                        </a:spcAft>
                        <a:buNone/>
                      </a:pPr>
                      <a:r>
                        <a:rPr lang="en-US" sz="1400" b="1" u="none" strike="noStrike" cap="none">
                          <a:solidFill>
                            <a:srgbClr val="FF0000"/>
                          </a:solidFill>
                          <a:latin typeface="Arial"/>
                          <a:ea typeface="Arial"/>
                          <a:cs typeface="Arial"/>
                          <a:sym typeface="Arial"/>
                        </a:rPr>
                        <a:t>14</a:t>
                      </a:r>
                      <a:endParaRPr/>
                    </a:p>
                  </a:txBody>
                  <a:tcPr marL="91450" marR="91450" marT="45725" marB="45725" anchor="ctr"/>
                </a:tc>
                <a:extLst>
                  <a:ext uri="{0D108BD9-81ED-4DB2-BD59-A6C34878D82A}">
                    <a16:rowId xmlns:a16="http://schemas.microsoft.com/office/drawing/2014/main" val="10017"/>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latin typeface="Arial"/>
                          <a:ea typeface="Arial"/>
                          <a:cs typeface="Arial"/>
                          <a:sym typeface="Arial"/>
                        </a:rPr>
                        <a:t>Sợi</a:t>
                      </a:r>
                      <a:r>
                        <a:rPr lang="en-US" sz="1100" u="none" strike="noStrike" cap="none"/>
                        <a:t> dệt</a:t>
                      </a:r>
                      <a:endParaRPr sz="1100" u="none" strike="noStrike" cap="none"/>
                    </a:p>
                  </a:txBody>
                  <a:tcPr marL="91450" marR="91450" marT="45725" marB="45725"/>
                </a:tc>
                <a:tc>
                  <a:txBody>
                    <a:bodyPr/>
                    <a:lstStyle/>
                    <a:p>
                      <a:pPr marL="0" marR="0" lvl="0" indent="0" algn="r" rtl="0">
                        <a:lnSpc>
                          <a:spcPct val="100000"/>
                        </a:lnSpc>
                        <a:spcBef>
                          <a:spcPts val="0"/>
                        </a:spcBef>
                        <a:spcAft>
                          <a:spcPts val="0"/>
                        </a:spcAft>
                        <a:buNone/>
                      </a:pPr>
                      <a:r>
                        <a:rPr lang="en-US" sz="1100" u="none" strike="noStrike" cap="none">
                          <a:latin typeface="Arial"/>
                          <a:ea typeface="Arial"/>
                          <a:cs typeface="Arial"/>
                          <a:sym typeface="Arial"/>
                        </a:rPr>
                        <a:t>14</a:t>
                      </a:r>
                      <a:endParaRPr/>
                    </a:p>
                  </a:txBody>
                  <a:tcPr marL="91450" marR="91450" marT="45725" marB="45725" anchor="ctr"/>
                </a:tc>
                <a:extLst>
                  <a:ext uri="{0D108BD9-81ED-4DB2-BD59-A6C34878D82A}">
                    <a16:rowId xmlns:a16="http://schemas.microsoft.com/office/drawing/2014/main" val="10018"/>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11"/>
          <p:cNvSpPr txBox="1">
            <a:spLocks noGrp="1"/>
          </p:cNvSpPr>
          <p:nvPr>
            <p:ph type="title" idx="4294967295"/>
          </p:nvPr>
        </p:nvSpPr>
        <p:spPr>
          <a:xfrm>
            <a:off x="609600" y="696290"/>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a:solidFill>
                  <a:srgbClr val="327176"/>
                </a:solidFill>
                <a:latin typeface="+mj-lt"/>
              </a:rPr>
              <a:t>7. THỰC TRẠNG SỬ DỤNG NĂNG LƯỢNG TRONG CÔNG NGHIỆP</a:t>
            </a:r>
            <a:endParaRPr sz="2400">
              <a:solidFill>
                <a:srgbClr val="327176"/>
              </a:solidFill>
              <a:latin typeface="+mj-lt"/>
            </a:endParaRPr>
          </a:p>
        </p:txBody>
      </p:sp>
      <p:sp>
        <p:nvSpPr>
          <p:cNvPr id="474" name="Google Shape;474;p11"/>
          <p:cNvSpPr txBox="1">
            <a:spLocks noGrp="1"/>
          </p:cNvSpPr>
          <p:nvPr>
            <p:ph type="body" idx="4294967295"/>
          </p:nvPr>
        </p:nvSpPr>
        <p:spPr>
          <a:xfrm>
            <a:off x="751840" y="1670129"/>
            <a:ext cx="10972800" cy="3698428"/>
          </a:xfrm>
          <a:prstGeom prst="rect">
            <a:avLst/>
          </a:prstGeom>
          <a:noFill/>
          <a:ln>
            <a:noFill/>
          </a:ln>
        </p:spPr>
        <p:txBody>
          <a:bodyPr spcFirstLastPara="1" wrap="square" lIns="121900" tIns="60950" rIns="121900" bIns="60950" anchor="ctr" anchorCtr="0">
            <a:spAutoFit/>
          </a:bodyPr>
          <a:lstStyle/>
          <a:p>
            <a:pPr marL="380990" lvl="0" indent="-380990" algn="l" rtl="0">
              <a:lnSpc>
                <a:spcPct val="150000"/>
              </a:lnSpc>
              <a:spcBef>
                <a:spcPts val="800"/>
              </a:spcBef>
              <a:spcAft>
                <a:spcPts val="0"/>
              </a:spcAft>
              <a:buClr>
                <a:schemeClr val="dk1"/>
              </a:buClr>
              <a:buSzPts val="1800"/>
              <a:buFont typeface="Noto Sans Symbols"/>
              <a:buChar char="❖"/>
            </a:pPr>
            <a:r>
              <a:rPr lang="en-US" sz="1800" b="1" dirty="0" err="1">
                <a:solidFill>
                  <a:schemeClr val="dk1"/>
                </a:solidFill>
              </a:rPr>
              <a:t>Tỷ</a:t>
            </a:r>
            <a:r>
              <a:rPr lang="en-US" sz="1800" b="1" dirty="0">
                <a:solidFill>
                  <a:schemeClr val="dk1"/>
                </a:solidFill>
              </a:rPr>
              <a:t> </a:t>
            </a:r>
            <a:r>
              <a:rPr lang="en-US" sz="1800" b="1" dirty="0" err="1">
                <a:solidFill>
                  <a:schemeClr val="dk1"/>
                </a:solidFill>
              </a:rPr>
              <a:t>trọng</a:t>
            </a:r>
            <a:r>
              <a:rPr lang="en-US" sz="1800" b="1" dirty="0">
                <a:solidFill>
                  <a:schemeClr val="dk1"/>
                </a:solidFill>
              </a:rPr>
              <a:t> </a:t>
            </a:r>
            <a:r>
              <a:rPr lang="en-US" sz="1800" b="1" dirty="0" err="1">
                <a:solidFill>
                  <a:schemeClr val="dk1"/>
                </a:solidFill>
              </a:rPr>
              <a:t>tiêu</a:t>
            </a:r>
            <a:r>
              <a:rPr lang="en-US" sz="1800" b="1" dirty="0">
                <a:solidFill>
                  <a:schemeClr val="dk1"/>
                </a:solidFill>
              </a:rPr>
              <a:t> </a:t>
            </a:r>
            <a:r>
              <a:rPr lang="en-US" sz="1800" b="1" dirty="0" err="1">
                <a:solidFill>
                  <a:schemeClr val="dk1"/>
                </a:solidFill>
              </a:rPr>
              <a:t>thụ</a:t>
            </a:r>
            <a:r>
              <a:rPr lang="en-US" sz="1800" b="1" dirty="0">
                <a:solidFill>
                  <a:schemeClr val="dk1"/>
                </a:solidFill>
              </a:rPr>
              <a:t> </a:t>
            </a:r>
            <a:r>
              <a:rPr lang="en-US" sz="1800" b="1" dirty="0" err="1">
                <a:solidFill>
                  <a:schemeClr val="dk1"/>
                </a:solidFill>
              </a:rPr>
              <a:t>năng</a:t>
            </a:r>
            <a:r>
              <a:rPr lang="en-US" sz="1800" b="1" dirty="0">
                <a:solidFill>
                  <a:schemeClr val="dk1"/>
                </a:solidFill>
              </a:rPr>
              <a:t> </a:t>
            </a:r>
            <a:r>
              <a:rPr lang="en-US" sz="1800" b="1" dirty="0" err="1">
                <a:solidFill>
                  <a:schemeClr val="dk1"/>
                </a:solidFill>
              </a:rPr>
              <a:t>lượng</a:t>
            </a:r>
            <a:r>
              <a:rPr lang="en-US" sz="1800" dirty="0">
                <a:solidFill>
                  <a:schemeClr val="dk1"/>
                </a:solidFill>
              </a:rPr>
              <a:t>: </a:t>
            </a:r>
            <a:r>
              <a:rPr lang="en-US" sz="1800" dirty="0" err="1">
                <a:solidFill>
                  <a:schemeClr val="dk1"/>
                </a:solidFill>
              </a:rPr>
              <a:t>Ngành</a:t>
            </a:r>
            <a:r>
              <a:rPr lang="en-US" sz="1800" dirty="0">
                <a:solidFill>
                  <a:schemeClr val="dk1"/>
                </a:solidFill>
              </a:rPr>
              <a:t> công nghiệp </a:t>
            </a:r>
            <a:r>
              <a:rPr lang="en-US" sz="1800" dirty="0" err="1">
                <a:solidFill>
                  <a:schemeClr val="dk1"/>
                </a:solidFill>
              </a:rPr>
              <a:t>chiếm</a:t>
            </a:r>
            <a:r>
              <a:rPr lang="en-US" sz="1800" dirty="0">
                <a:solidFill>
                  <a:schemeClr val="dk1"/>
                </a:solidFill>
              </a:rPr>
              <a:t> </a:t>
            </a:r>
            <a:r>
              <a:rPr lang="en-US" sz="1800" dirty="0" err="1">
                <a:solidFill>
                  <a:schemeClr val="dk1"/>
                </a:solidFill>
              </a:rPr>
              <a:t>khoảng</a:t>
            </a:r>
            <a:r>
              <a:rPr lang="en-US" sz="1800" dirty="0">
                <a:solidFill>
                  <a:schemeClr val="dk1"/>
                </a:solidFill>
              </a:rPr>
              <a:t> 52.4% </a:t>
            </a:r>
            <a:r>
              <a:rPr lang="en-US" sz="1800" dirty="0" err="1">
                <a:solidFill>
                  <a:schemeClr val="dk1"/>
                </a:solidFill>
              </a:rPr>
              <a:t>tổng</a:t>
            </a:r>
            <a:r>
              <a:rPr lang="en-US" sz="1800" dirty="0">
                <a:solidFill>
                  <a:schemeClr val="dk1"/>
                </a:solidFill>
              </a:rPr>
              <a:t> </a:t>
            </a:r>
            <a:r>
              <a:rPr lang="en-US" sz="1800" dirty="0" err="1">
                <a:solidFill>
                  <a:schemeClr val="dk1"/>
                </a:solidFill>
              </a:rPr>
              <a:t>tiêu</a:t>
            </a:r>
            <a:r>
              <a:rPr lang="en-US" sz="1800" dirty="0">
                <a:solidFill>
                  <a:schemeClr val="dk1"/>
                </a:solidFill>
              </a:rPr>
              <a:t> </a:t>
            </a:r>
            <a:r>
              <a:rPr lang="en-US" sz="1800" dirty="0" err="1">
                <a:solidFill>
                  <a:schemeClr val="dk1"/>
                </a:solidFill>
              </a:rPr>
              <a:t>thụ</a:t>
            </a:r>
            <a:r>
              <a:rPr lang="en-US" sz="1800" dirty="0">
                <a:solidFill>
                  <a:schemeClr val="dk1"/>
                </a:solidFill>
              </a:rPr>
              <a:t> </a:t>
            </a:r>
            <a:r>
              <a:rPr lang="en-US" sz="1800" dirty="0" err="1">
                <a:solidFill>
                  <a:schemeClr val="dk1"/>
                </a:solidFill>
              </a:rPr>
              <a:t>năng</a:t>
            </a:r>
            <a:r>
              <a:rPr lang="en-US" sz="1800" dirty="0">
                <a:solidFill>
                  <a:schemeClr val="dk1"/>
                </a:solidFill>
              </a:rPr>
              <a:t> </a:t>
            </a:r>
            <a:r>
              <a:rPr lang="en-US" sz="1800" dirty="0" err="1">
                <a:solidFill>
                  <a:schemeClr val="dk1"/>
                </a:solidFill>
              </a:rPr>
              <a:t>lượng</a:t>
            </a:r>
            <a:r>
              <a:rPr lang="en-US" sz="1800" dirty="0">
                <a:solidFill>
                  <a:schemeClr val="dk1"/>
                </a:solidFill>
              </a:rPr>
              <a:t> </a:t>
            </a:r>
            <a:r>
              <a:rPr lang="en-US" sz="1800" dirty="0" err="1">
                <a:solidFill>
                  <a:schemeClr val="dk1"/>
                </a:solidFill>
              </a:rPr>
              <a:t>cả</a:t>
            </a:r>
            <a:r>
              <a:rPr lang="en-US" sz="1800" dirty="0">
                <a:solidFill>
                  <a:schemeClr val="dk1"/>
                </a:solidFill>
              </a:rPr>
              <a:t> </a:t>
            </a:r>
            <a:r>
              <a:rPr lang="en-US" sz="1800" dirty="0" err="1">
                <a:solidFill>
                  <a:schemeClr val="dk1"/>
                </a:solidFill>
              </a:rPr>
              <a:t>nước</a:t>
            </a:r>
            <a:r>
              <a:rPr lang="en-US" sz="1800" dirty="0">
                <a:solidFill>
                  <a:schemeClr val="dk1"/>
                </a:solidFill>
              </a:rPr>
              <a:t>. (</a:t>
            </a:r>
            <a:r>
              <a:rPr lang="en-US" sz="1800" dirty="0" err="1">
                <a:solidFill>
                  <a:schemeClr val="dk1"/>
                </a:solidFill>
              </a:rPr>
              <a:t>dữ</a:t>
            </a:r>
            <a:r>
              <a:rPr lang="en-US" sz="1800" dirty="0">
                <a:solidFill>
                  <a:schemeClr val="dk1"/>
                </a:solidFill>
              </a:rPr>
              <a:t> liệu </a:t>
            </a:r>
            <a:r>
              <a:rPr lang="en-US" sz="1800" dirty="0" err="1">
                <a:solidFill>
                  <a:schemeClr val="dk1"/>
                </a:solidFill>
              </a:rPr>
              <a:t>năm</a:t>
            </a:r>
            <a:r>
              <a:rPr lang="en-US" sz="1800" dirty="0">
                <a:solidFill>
                  <a:schemeClr val="dk1"/>
                </a:solidFill>
              </a:rPr>
              <a:t> 2023)</a:t>
            </a:r>
          </a:p>
          <a:p>
            <a:pPr marL="285750" lvl="0" indent="-285750">
              <a:lnSpc>
                <a:spcPct val="150000"/>
              </a:lnSpc>
              <a:buSzPts val="1800"/>
              <a:buFont typeface="Wingdings" panose="05000000000000000000" pitchFamily="2" charset="2"/>
              <a:buChar char="v"/>
            </a:pPr>
            <a:r>
              <a:rPr lang="vi-VN" sz="1800" b="1" dirty="0"/>
              <a:t>Ngành Sản xuất Xi măng</a:t>
            </a:r>
            <a:endParaRPr lang="vi-VN" dirty="0"/>
          </a:p>
          <a:p>
            <a:pPr marL="742950" lvl="1" indent="-285750">
              <a:lnSpc>
                <a:spcPct val="150000"/>
              </a:lnSpc>
              <a:buSzPts val="1800"/>
              <a:buFont typeface="Arial"/>
              <a:buChar char="•"/>
            </a:pPr>
            <a:r>
              <a:rPr lang="vi-VN" sz="1800" b="1" dirty="0">
                <a:latin typeface="Arial"/>
                <a:ea typeface="Arial"/>
                <a:cs typeface="Arial"/>
                <a:sym typeface="Arial"/>
              </a:rPr>
              <a:t>Năng lượng điện</a:t>
            </a:r>
            <a:r>
              <a:rPr lang="vi-VN" sz="1800" dirty="0">
                <a:latin typeface="Arial"/>
                <a:ea typeface="Arial"/>
                <a:cs typeface="Arial"/>
                <a:sym typeface="Arial"/>
              </a:rPr>
              <a:t>: Khoảng </a:t>
            </a:r>
            <a:r>
              <a:rPr lang="vi-VN" sz="1800" b="1" dirty="0">
                <a:latin typeface="Arial"/>
                <a:ea typeface="Arial"/>
                <a:cs typeface="Arial"/>
                <a:sym typeface="Arial"/>
              </a:rPr>
              <a:t>80-100 kWh/tấn xi măng</a:t>
            </a:r>
            <a:r>
              <a:rPr lang="vi-VN" sz="1800" dirty="0">
                <a:latin typeface="Arial"/>
                <a:ea typeface="Arial"/>
                <a:cs typeface="Arial"/>
                <a:sym typeface="Arial"/>
              </a:rPr>
              <a:t>.</a:t>
            </a:r>
            <a:endParaRPr lang="vi-VN" dirty="0"/>
          </a:p>
          <a:p>
            <a:pPr marL="742950" lvl="1" indent="-285750">
              <a:lnSpc>
                <a:spcPct val="150000"/>
              </a:lnSpc>
              <a:buSzPts val="1800"/>
              <a:buFont typeface="Arial"/>
              <a:buChar char="•"/>
            </a:pPr>
            <a:r>
              <a:rPr lang="vi-VN" sz="1800" b="1" dirty="0">
                <a:latin typeface="Arial"/>
                <a:ea typeface="Arial"/>
                <a:cs typeface="Arial"/>
                <a:sym typeface="Arial"/>
              </a:rPr>
              <a:t>Năng lượng nhiệt</a:t>
            </a:r>
            <a:r>
              <a:rPr lang="vi-VN" sz="1800" dirty="0">
                <a:latin typeface="Arial"/>
                <a:ea typeface="Arial"/>
                <a:cs typeface="Arial"/>
                <a:sym typeface="Arial"/>
              </a:rPr>
              <a:t>: Khoảng </a:t>
            </a:r>
            <a:r>
              <a:rPr lang="vi-VN" sz="1800" b="1" dirty="0">
                <a:latin typeface="Arial"/>
                <a:ea typeface="Arial"/>
                <a:cs typeface="Arial"/>
                <a:sym typeface="Arial"/>
              </a:rPr>
              <a:t>3-4 Gcal/tấn clinker</a:t>
            </a:r>
            <a:r>
              <a:rPr lang="vi-VN" sz="1800" dirty="0">
                <a:latin typeface="Arial"/>
                <a:ea typeface="Arial"/>
                <a:cs typeface="Arial"/>
                <a:sym typeface="Arial"/>
              </a:rPr>
              <a:t>.</a:t>
            </a:r>
            <a:endParaRPr lang="vi-VN" dirty="0"/>
          </a:p>
          <a:p>
            <a:pPr marL="0" lvl="0" indent="0">
              <a:lnSpc>
                <a:spcPct val="150000"/>
              </a:lnSpc>
              <a:buNone/>
            </a:pPr>
            <a:r>
              <a:rPr lang="vi-VN" sz="1800" b="1" dirty="0"/>
              <a:t>Đặc điểm</a:t>
            </a:r>
            <a:r>
              <a:rPr lang="vi-VN" sz="1800" dirty="0"/>
              <a:t>: Ngành xi măng là ngành tiêu thụ năng lượng rất lớn, đặc biệt trong công đoạn </a:t>
            </a:r>
            <a:r>
              <a:rPr lang="vi-VN" sz="1800" b="1" dirty="0"/>
              <a:t>nung clinker</a:t>
            </a:r>
            <a:r>
              <a:rPr lang="vi-VN" sz="1800" dirty="0"/>
              <a:t>. Công nghệ sử dụng lò quay khô và nghiền đứng giúp giảm tiêu thụ năng lượng</a:t>
            </a:r>
            <a:endParaRPr lang="en-US" dirty="0"/>
          </a:p>
          <a:p>
            <a:pPr marL="380990" lvl="0" indent="-380990" algn="l" rtl="0">
              <a:lnSpc>
                <a:spcPct val="150000"/>
              </a:lnSpc>
              <a:spcBef>
                <a:spcPts val="800"/>
              </a:spcBef>
              <a:spcAft>
                <a:spcPts val="0"/>
              </a:spcAft>
              <a:buClr>
                <a:schemeClr val="dk1"/>
              </a:buClr>
              <a:buSzPts val="1800"/>
              <a:buFont typeface="Noto Sans Symbols"/>
              <a:buChar char="❖"/>
            </a:pPr>
            <a:endParaRPr dirty="0"/>
          </a:p>
        </p:txBody>
      </p:sp>
      <p:pic>
        <p:nvPicPr>
          <p:cNvPr id="2" name="Picture 1" descr="A blue and green logo&#10;&#10;Description automatically generated">
            <a:extLst>
              <a:ext uri="{FF2B5EF4-FFF2-40B4-BE49-F238E27FC236}">
                <a16:creationId xmlns:a16="http://schemas.microsoft.com/office/drawing/2014/main" id="{AC4BDDE6-EC45-5E7B-4BEE-9B3A710B2B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360" y="-118511"/>
            <a:ext cx="1260953" cy="831363"/>
          </a:xfrm>
          <a:prstGeom prst="rect">
            <a:avLst/>
          </a:prstGeom>
        </p:spPr>
      </p:pic>
      <p:cxnSp>
        <p:nvCxnSpPr>
          <p:cNvPr id="3" name="Straight Connector 2">
            <a:extLst>
              <a:ext uri="{FF2B5EF4-FFF2-40B4-BE49-F238E27FC236}">
                <a16:creationId xmlns:a16="http://schemas.microsoft.com/office/drawing/2014/main" id="{0DF21887-86BD-E3DB-09DD-1C1B6DAA195C}"/>
              </a:ext>
            </a:extLst>
          </p:cNvPr>
          <p:cNvCxnSpPr/>
          <p:nvPr/>
        </p:nvCxnSpPr>
        <p:spPr>
          <a:xfrm>
            <a:off x="609600" y="712852"/>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C48F31A-5E86-C13A-72C7-CD2792355D24}"/>
              </a:ext>
            </a:extLst>
          </p:cNvPr>
          <p:cNvSpPr txBox="1"/>
          <p:nvPr/>
        </p:nvSpPr>
        <p:spPr>
          <a:xfrm>
            <a:off x="1499324" y="197924"/>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5" name="Picture 4">
            <a:extLst>
              <a:ext uri="{FF2B5EF4-FFF2-40B4-BE49-F238E27FC236}">
                <a16:creationId xmlns:a16="http://schemas.microsoft.com/office/drawing/2014/main" id="{22AD4DD3-F36B-3A64-5070-998A730141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51164" y="0"/>
            <a:ext cx="1903411" cy="791366"/>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86" name="Google Shape;486;p13"/>
          <p:cNvSpPr txBox="1">
            <a:spLocks noGrp="1"/>
          </p:cNvSpPr>
          <p:nvPr>
            <p:ph type="title" idx="4294967295"/>
          </p:nvPr>
        </p:nvSpPr>
        <p:spPr>
          <a:xfrm>
            <a:off x="557239" y="823539"/>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a:solidFill>
                  <a:srgbClr val="327176"/>
                </a:solidFill>
                <a:latin typeface="+mj-lt"/>
              </a:rPr>
              <a:t>8. NGUYÊN NHÂN TIÊU THỤ NĂNG LƯỢNG CAO</a:t>
            </a:r>
            <a:endParaRPr>
              <a:solidFill>
                <a:srgbClr val="327176"/>
              </a:solidFill>
              <a:latin typeface="+mj-lt"/>
            </a:endParaRPr>
          </a:p>
        </p:txBody>
      </p:sp>
      <p:sp>
        <p:nvSpPr>
          <p:cNvPr id="487" name="Google Shape;487;p13"/>
          <p:cNvSpPr txBox="1">
            <a:spLocks noGrp="1"/>
          </p:cNvSpPr>
          <p:nvPr>
            <p:ph type="body" idx="4294967295"/>
          </p:nvPr>
        </p:nvSpPr>
        <p:spPr>
          <a:xfrm>
            <a:off x="531269" y="1505605"/>
            <a:ext cx="5229451" cy="2923857"/>
          </a:xfrm>
          <a:prstGeom prst="rect">
            <a:avLst/>
          </a:prstGeom>
          <a:noFill/>
          <a:ln>
            <a:noFill/>
          </a:ln>
        </p:spPr>
        <p:txBody>
          <a:bodyPr spcFirstLastPara="1" wrap="square" lIns="121900" tIns="60950" rIns="121900" bIns="60950" anchor="ctr" anchorCtr="0">
            <a:spAutoFit/>
          </a:bodyPr>
          <a:lstStyle/>
          <a:p>
            <a:pPr marL="380990" lvl="0" indent="-380990" algn="l" rtl="0">
              <a:lnSpc>
                <a:spcPct val="150000"/>
              </a:lnSpc>
              <a:spcBef>
                <a:spcPts val="800"/>
              </a:spcBef>
              <a:spcAft>
                <a:spcPts val="0"/>
              </a:spcAft>
              <a:buClr>
                <a:schemeClr val="dk1"/>
              </a:buClr>
              <a:buSzPts val="1800"/>
              <a:buFont typeface="Noto Sans Symbols"/>
              <a:buChar char="❖"/>
            </a:pPr>
            <a:r>
              <a:rPr lang="en-US" sz="1800" b="1" dirty="0">
                <a:solidFill>
                  <a:schemeClr val="dk1"/>
                </a:solidFill>
              </a:rPr>
              <a:t>Công </a:t>
            </a:r>
            <a:r>
              <a:rPr lang="en-US" sz="1800" b="1" dirty="0" err="1">
                <a:solidFill>
                  <a:schemeClr val="dk1"/>
                </a:solidFill>
              </a:rPr>
              <a:t>nghệ</a:t>
            </a:r>
            <a:r>
              <a:rPr lang="en-US" sz="1800" b="1" dirty="0">
                <a:solidFill>
                  <a:schemeClr val="dk1"/>
                </a:solidFill>
              </a:rPr>
              <a:t> </a:t>
            </a:r>
            <a:r>
              <a:rPr lang="en-US" sz="1800" b="1" dirty="0"/>
              <a:t>cần </a:t>
            </a:r>
            <a:r>
              <a:rPr lang="en-US" sz="1800" b="1" dirty="0" err="1"/>
              <a:t>nâng</a:t>
            </a:r>
            <a:r>
              <a:rPr lang="en-US" sz="1800" b="1" dirty="0"/>
              <a:t> </a:t>
            </a:r>
            <a:r>
              <a:rPr lang="en-US" sz="1800" b="1" dirty="0" err="1"/>
              <a:t>cấp</a:t>
            </a:r>
            <a:r>
              <a:rPr lang="en-US" sz="1800" dirty="0">
                <a:solidFill>
                  <a:schemeClr val="dk1"/>
                </a:solidFill>
              </a:rPr>
              <a:t>: công </a:t>
            </a:r>
            <a:r>
              <a:rPr lang="en-US" sz="1800" dirty="0" err="1">
                <a:solidFill>
                  <a:schemeClr val="dk1"/>
                </a:solidFill>
              </a:rPr>
              <a:t>đoạn</a:t>
            </a:r>
            <a:r>
              <a:rPr lang="en-US" sz="1800" dirty="0">
                <a:solidFill>
                  <a:schemeClr val="dk1"/>
                </a:solidFill>
              </a:rPr>
              <a:t> </a:t>
            </a:r>
            <a:r>
              <a:rPr lang="en-US" sz="1800" dirty="0" err="1">
                <a:solidFill>
                  <a:schemeClr val="dk1"/>
                </a:solidFill>
              </a:rPr>
              <a:t>nung</a:t>
            </a:r>
            <a:r>
              <a:rPr lang="en-US" sz="1800" dirty="0">
                <a:solidFill>
                  <a:schemeClr val="dk1"/>
                </a:solidFill>
              </a:rPr>
              <a:t> </a:t>
            </a:r>
            <a:r>
              <a:rPr lang="en-US" sz="1800" dirty="0" err="1">
                <a:solidFill>
                  <a:schemeClr val="dk1"/>
                </a:solidFill>
              </a:rPr>
              <a:t>hiệu</a:t>
            </a:r>
            <a:r>
              <a:rPr lang="en-US" sz="1800" dirty="0">
                <a:solidFill>
                  <a:schemeClr val="dk1"/>
                </a:solidFill>
              </a:rPr>
              <a:t> </a:t>
            </a:r>
            <a:r>
              <a:rPr lang="en-US" sz="1800" dirty="0" err="1">
                <a:solidFill>
                  <a:schemeClr val="dk1"/>
                </a:solidFill>
              </a:rPr>
              <a:t>suất</a:t>
            </a:r>
            <a:r>
              <a:rPr lang="en-US" sz="1800" dirty="0">
                <a:solidFill>
                  <a:schemeClr val="dk1"/>
                </a:solidFill>
              </a:rPr>
              <a:t> </a:t>
            </a:r>
            <a:r>
              <a:rPr lang="en-US" sz="1800" dirty="0" err="1">
                <a:solidFill>
                  <a:schemeClr val="dk1"/>
                </a:solidFill>
              </a:rPr>
              <a:t>chưa</a:t>
            </a:r>
            <a:r>
              <a:rPr lang="en-US" sz="1800" dirty="0">
                <a:solidFill>
                  <a:schemeClr val="dk1"/>
                </a:solidFill>
              </a:rPr>
              <a:t> </a:t>
            </a:r>
            <a:r>
              <a:rPr lang="en-US" sz="1800" dirty="0" err="1">
                <a:solidFill>
                  <a:schemeClr val="dk1"/>
                </a:solidFill>
              </a:rPr>
              <a:t>cao</a:t>
            </a:r>
            <a:r>
              <a:rPr lang="en-US" sz="1800" dirty="0">
                <a:solidFill>
                  <a:schemeClr val="dk1"/>
                </a:solidFill>
              </a:rPr>
              <a:t>; </a:t>
            </a:r>
            <a:r>
              <a:rPr lang="en-US" sz="1800" dirty="0" err="1">
                <a:solidFill>
                  <a:schemeClr val="dk1"/>
                </a:solidFill>
              </a:rPr>
              <a:t>thiếu</a:t>
            </a:r>
            <a:r>
              <a:rPr lang="en-US" sz="1800" dirty="0">
                <a:solidFill>
                  <a:schemeClr val="dk1"/>
                </a:solidFill>
              </a:rPr>
              <a:t> </a:t>
            </a:r>
            <a:r>
              <a:rPr lang="en-US" sz="1800" dirty="0" err="1">
                <a:solidFill>
                  <a:schemeClr val="dk1"/>
                </a:solidFill>
              </a:rPr>
              <a:t>thu</a:t>
            </a:r>
            <a:r>
              <a:rPr lang="en-US" sz="1800" dirty="0">
                <a:solidFill>
                  <a:schemeClr val="dk1"/>
                </a:solidFill>
              </a:rPr>
              <a:t> </a:t>
            </a:r>
            <a:r>
              <a:rPr lang="en-US" sz="1800" dirty="0" err="1">
                <a:solidFill>
                  <a:schemeClr val="dk1"/>
                </a:solidFill>
              </a:rPr>
              <a:t>hồi</a:t>
            </a:r>
            <a:r>
              <a:rPr lang="en-US" sz="1800" dirty="0">
                <a:solidFill>
                  <a:schemeClr val="dk1"/>
                </a:solidFill>
              </a:rPr>
              <a:t> </a:t>
            </a:r>
            <a:r>
              <a:rPr lang="en-US" sz="1800" dirty="0" err="1">
                <a:solidFill>
                  <a:schemeClr val="dk1"/>
                </a:solidFill>
              </a:rPr>
              <a:t>nhiệt</a:t>
            </a:r>
            <a:r>
              <a:rPr lang="en-US" sz="1800" dirty="0">
                <a:solidFill>
                  <a:schemeClr val="dk1"/>
                </a:solidFill>
              </a:rPr>
              <a:t> </a:t>
            </a:r>
            <a:r>
              <a:rPr lang="en-US" sz="1800" dirty="0" err="1">
                <a:solidFill>
                  <a:schemeClr val="dk1"/>
                </a:solidFill>
              </a:rPr>
              <a:t>dư</a:t>
            </a:r>
            <a:r>
              <a:rPr lang="en-US" sz="1800" dirty="0">
                <a:solidFill>
                  <a:schemeClr val="dk1"/>
                </a:solidFill>
              </a:rPr>
              <a:t>; </a:t>
            </a:r>
            <a:r>
              <a:rPr lang="en-US" sz="1800" dirty="0" err="1">
                <a:solidFill>
                  <a:schemeClr val="dk1"/>
                </a:solidFill>
              </a:rPr>
              <a:t>tự</a:t>
            </a:r>
            <a:r>
              <a:rPr lang="en-US" sz="1800" dirty="0">
                <a:solidFill>
                  <a:schemeClr val="dk1"/>
                </a:solidFill>
              </a:rPr>
              <a:t> </a:t>
            </a:r>
            <a:r>
              <a:rPr lang="en-US" sz="1800" dirty="0" err="1">
                <a:solidFill>
                  <a:schemeClr val="dk1"/>
                </a:solidFill>
              </a:rPr>
              <a:t>động</a:t>
            </a:r>
            <a:r>
              <a:rPr lang="en-US" sz="1800" dirty="0">
                <a:solidFill>
                  <a:schemeClr val="dk1"/>
                </a:solidFill>
              </a:rPr>
              <a:t> </a:t>
            </a:r>
            <a:r>
              <a:rPr lang="en-US" sz="1800" dirty="0" err="1">
                <a:solidFill>
                  <a:schemeClr val="dk1"/>
                </a:solidFill>
              </a:rPr>
              <a:t>hóa</a:t>
            </a:r>
            <a:r>
              <a:rPr lang="en-US" sz="1800" dirty="0">
                <a:solidFill>
                  <a:schemeClr val="dk1"/>
                </a:solidFill>
              </a:rPr>
              <a:t> </a:t>
            </a:r>
            <a:r>
              <a:rPr lang="en-US" sz="1800" dirty="0" err="1">
                <a:solidFill>
                  <a:schemeClr val="dk1"/>
                </a:solidFill>
              </a:rPr>
              <a:t>chưa</a:t>
            </a:r>
            <a:r>
              <a:rPr lang="en-US" sz="1800" dirty="0">
                <a:solidFill>
                  <a:schemeClr val="dk1"/>
                </a:solidFill>
              </a:rPr>
              <a:t> </a:t>
            </a:r>
            <a:r>
              <a:rPr lang="en-US" sz="1800" dirty="0" err="1">
                <a:solidFill>
                  <a:schemeClr val="dk1"/>
                </a:solidFill>
              </a:rPr>
              <a:t>cao</a:t>
            </a:r>
            <a:r>
              <a:rPr lang="en-US" sz="1800" dirty="0">
                <a:solidFill>
                  <a:schemeClr val="dk1"/>
                </a:solidFill>
              </a:rPr>
              <a:t>.</a:t>
            </a:r>
            <a:endParaRPr sz="1800" dirty="0">
              <a:solidFill>
                <a:schemeClr val="dk1"/>
              </a:solidFill>
            </a:endParaRPr>
          </a:p>
          <a:p>
            <a:pPr marL="380990" lvl="0" indent="-380990" algn="l" rtl="0">
              <a:lnSpc>
                <a:spcPct val="150000"/>
              </a:lnSpc>
              <a:spcBef>
                <a:spcPts val="1600"/>
              </a:spcBef>
              <a:spcAft>
                <a:spcPts val="0"/>
              </a:spcAft>
              <a:buClr>
                <a:schemeClr val="dk1"/>
              </a:buClr>
              <a:buSzPts val="1800"/>
              <a:buFont typeface="Noto Sans Symbols"/>
              <a:buChar char="❖"/>
            </a:pPr>
            <a:r>
              <a:rPr lang="en-US" sz="1800" b="1" dirty="0" err="1">
                <a:solidFill>
                  <a:schemeClr val="dk1"/>
                </a:solidFill>
              </a:rPr>
              <a:t>Thiếu</a:t>
            </a:r>
            <a:r>
              <a:rPr lang="en-US" sz="1800" b="1" dirty="0">
                <a:solidFill>
                  <a:schemeClr val="dk1"/>
                </a:solidFill>
              </a:rPr>
              <a:t> đầu </a:t>
            </a:r>
            <a:r>
              <a:rPr lang="en-US" sz="1800" b="1" dirty="0" err="1">
                <a:solidFill>
                  <a:schemeClr val="dk1"/>
                </a:solidFill>
              </a:rPr>
              <a:t>tư</a:t>
            </a:r>
            <a:r>
              <a:rPr lang="en-US" sz="1800" b="1" dirty="0">
                <a:solidFill>
                  <a:schemeClr val="dk1"/>
                </a:solidFill>
              </a:rPr>
              <a:t> </a:t>
            </a:r>
            <a:r>
              <a:rPr lang="en-US" sz="1800" b="1" dirty="0" err="1">
                <a:solidFill>
                  <a:schemeClr val="dk1"/>
                </a:solidFill>
              </a:rPr>
              <a:t>vào</a:t>
            </a:r>
            <a:r>
              <a:rPr lang="en-US" sz="1800" b="1" dirty="0">
                <a:solidFill>
                  <a:schemeClr val="dk1"/>
                </a:solidFill>
              </a:rPr>
              <a:t> đổi </a:t>
            </a:r>
            <a:r>
              <a:rPr lang="en-US" sz="1800" b="1" dirty="0" err="1">
                <a:solidFill>
                  <a:schemeClr val="dk1"/>
                </a:solidFill>
              </a:rPr>
              <a:t>mới</a:t>
            </a:r>
            <a:r>
              <a:rPr lang="en-US" sz="1800" dirty="0">
                <a:solidFill>
                  <a:schemeClr val="dk1"/>
                </a:solidFill>
              </a:rPr>
              <a:t>: </a:t>
            </a:r>
            <a:r>
              <a:rPr lang="en-US" sz="1800" dirty="0" err="1">
                <a:solidFill>
                  <a:schemeClr val="dk1"/>
                </a:solidFill>
              </a:rPr>
              <a:t>Thiếu</a:t>
            </a:r>
            <a:r>
              <a:rPr lang="en-US" sz="1800" dirty="0">
                <a:solidFill>
                  <a:schemeClr val="dk1"/>
                </a:solidFill>
              </a:rPr>
              <a:t> </a:t>
            </a:r>
            <a:r>
              <a:rPr lang="en-US" sz="1800" dirty="0" err="1">
                <a:solidFill>
                  <a:schemeClr val="dk1"/>
                </a:solidFill>
              </a:rPr>
              <a:t>nguồn</a:t>
            </a:r>
            <a:r>
              <a:rPr lang="en-US" sz="1800" dirty="0">
                <a:solidFill>
                  <a:schemeClr val="dk1"/>
                </a:solidFill>
              </a:rPr>
              <a:t> </a:t>
            </a:r>
            <a:r>
              <a:rPr lang="en-US" sz="1800" dirty="0" err="1">
                <a:solidFill>
                  <a:schemeClr val="dk1"/>
                </a:solidFill>
              </a:rPr>
              <a:t>vốn</a:t>
            </a:r>
            <a:r>
              <a:rPr lang="en-US" sz="1800" dirty="0">
                <a:solidFill>
                  <a:schemeClr val="dk1"/>
                </a:solidFill>
              </a:rPr>
              <a:t> </a:t>
            </a:r>
            <a:r>
              <a:rPr lang="en-US" sz="1800" dirty="0" err="1">
                <a:solidFill>
                  <a:schemeClr val="dk1"/>
                </a:solidFill>
              </a:rPr>
              <a:t>và</a:t>
            </a:r>
            <a:r>
              <a:rPr lang="en-US" sz="1800" dirty="0">
                <a:solidFill>
                  <a:schemeClr val="dk1"/>
                </a:solidFill>
              </a:rPr>
              <a:t> </a:t>
            </a:r>
            <a:r>
              <a:rPr lang="en-US" sz="1800" dirty="0" err="1">
                <a:solidFill>
                  <a:schemeClr val="dk1"/>
                </a:solidFill>
              </a:rPr>
              <a:t>động</a:t>
            </a:r>
            <a:r>
              <a:rPr lang="en-US" sz="1800" dirty="0">
                <a:solidFill>
                  <a:schemeClr val="dk1"/>
                </a:solidFill>
              </a:rPr>
              <a:t> </a:t>
            </a:r>
            <a:r>
              <a:rPr lang="en-US" sz="1800" dirty="0" err="1">
                <a:solidFill>
                  <a:schemeClr val="dk1"/>
                </a:solidFill>
              </a:rPr>
              <a:t>lực</a:t>
            </a:r>
            <a:r>
              <a:rPr lang="en-US" sz="1800" dirty="0">
                <a:solidFill>
                  <a:schemeClr val="dk1"/>
                </a:solidFill>
              </a:rPr>
              <a:t> đầu </a:t>
            </a:r>
            <a:r>
              <a:rPr lang="en-US" sz="1800" dirty="0" err="1">
                <a:solidFill>
                  <a:schemeClr val="dk1"/>
                </a:solidFill>
              </a:rPr>
              <a:t>tư</a:t>
            </a:r>
            <a:r>
              <a:rPr lang="en-US" sz="1800" dirty="0">
                <a:solidFill>
                  <a:schemeClr val="dk1"/>
                </a:solidFill>
              </a:rPr>
              <a:t> </a:t>
            </a:r>
            <a:r>
              <a:rPr lang="en-US" sz="1800" dirty="0" err="1">
                <a:solidFill>
                  <a:schemeClr val="dk1"/>
                </a:solidFill>
              </a:rPr>
              <a:t>vào</a:t>
            </a:r>
            <a:r>
              <a:rPr lang="en-US" sz="1800" dirty="0">
                <a:solidFill>
                  <a:schemeClr val="dk1"/>
                </a:solidFill>
              </a:rPr>
              <a:t> </a:t>
            </a:r>
            <a:r>
              <a:rPr lang="en-US" sz="1800" dirty="0" err="1">
                <a:solidFill>
                  <a:schemeClr val="dk1"/>
                </a:solidFill>
              </a:rPr>
              <a:t>các</a:t>
            </a:r>
            <a:r>
              <a:rPr lang="en-US" sz="1800" dirty="0">
                <a:solidFill>
                  <a:schemeClr val="dk1"/>
                </a:solidFill>
              </a:rPr>
              <a:t> thiết </a:t>
            </a:r>
            <a:r>
              <a:rPr lang="en-US" sz="1800" dirty="0" err="1">
                <a:solidFill>
                  <a:schemeClr val="dk1"/>
                </a:solidFill>
              </a:rPr>
              <a:t>bị</a:t>
            </a:r>
            <a:r>
              <a:rPr lang="en-US" sz="1800" dirty="0">
                <a:solidFill>
                  <a:schemeClr val="dk1"/>
                </a:solidFill>
              </a:rPr>
              <a:t>, công </a:t>
            </a:r>
            <a:r>
              <a:rPr lang="en-US" sz="1800" dirty="0" err="1">
                <a:solidFill>
                  <a:schemeClr val="dk1"/>
                </a:solidFill>
              </a:rPr>
              <a:t>nghệ</a:t>
            </a:r>
            <a:r>
              <a:rPr lang="en-US" sz="1800" dirty="0">
                <a:solidFill>
                  <a:schemeClr val="dk1"/>
                </a:solidFill>
              </a:rPr>
              <a:t> </a:t>
            </a:r>
            <a:r>
              <a:rPr lang="en-US" sz="1800" dirty="0" err="1">
                <a:solidFill>
                  <a:schemeClr val="dk1"/>
                </a:solidFill>
              </a:rPr>
              <a:t>tiết</a:t>
            </a:r>
            <a:r>
              <a:rPr lang="en-US" sz="1800" dirty="0">
                <a:solidFill>
                  <a:schemeClr val="dk1"/>
                </a:solidFill>
              </a:rPr>
              <a:t> </a:t>
            </a:r>
            <a:r>
              <a:rPr lang="en-US" sz="1800" dirty="0" err="1">
                <a:solidFill>
                  <a:schemeClr val="dk1"/>
                </a:solidFill>
              </a:rPr>
              <a:t>kiệm</a:t>
            </a:r>
            <a:r>
              <a:rPr lang="en-US" sz="1800" dirty="0">
                <a:solidFill>
                  <a:schemeClr val="dk1"/>
                </a:solidFill>
              </a:rPr>
              <a:t> </a:t>
            </a:r>
            <a:r>
              <a:rPr lang="en-US" sz="1800" dirty="0" err="1">
                <a:solidFill>
                  <a:schemeClr val="dk1"/>
                </a:solidFill>
              </a:rPr>
              <a:t>năng</a:t>
            </a:r>
            <a:r>
              <a:rPr lang="en-US" sz="1800" dirty="0">
                <a:solidFill>
                  <a:schemeClr val="dk1"/>
                </a:solidFill>
              </a:rPr>
              <a:t> </a:t>
            </a:r>
            <a:r>
              <a:rPr lang="en-US" sz="1800" dirty="0" err="1">
                <a:solidFill>
                  <a:schemeClr val="dk1"/>
                </a:solidFill>
              </a:rPr>
              <a:t>lượng</a:t>
            </a:r>
            <a:r>
              <a:rPr lang="en-US" sz="1800" dirty="0">
                <a:solidFill>
                  <a:schemeClr val="dk1"/>
                </a:solidFill>
              </a:rPr>
              <a:t>.</a:t>
            </a:r>
            <a:endParaRPr sz="1800" dirty="0">
              <a:solidFill>
                <a:schemeClr val="dk1"/>
              </a:solidFill>
            </a:endParaRPr>
          </a:p>
        </p:txBody>
      </p:sp>
      <p:sp>
        <p:nvSpPr>
          <p:cNvPr id="488" name="Google Shape;488;p13"/>
          <p:cNvSpPr txBox="1"/>
          <p:nvPr/>
        </p:nvSpPr>
        <p:spPr>
          <a:xfrm>
            <a:off x="5847901" y="1429428"/>
            <a:ext cx="5968180" cy="3441968"/>
          </a:xfrm>
          <a:prstGeom prst="rect">
            <a:avLst/>
          </a:prstGeom>
          <a:noFill/>
          <a:ln>
            <a:noFill/>
          </a:ln>
        </p:spPr>
        <p:txBody>
          <a:bodyPr spcFirstLastPara="1" wrap="square" lIns="121900" tIns="60950" rIns="121900" bIns="60950" anchor="ctr" anchorCtr="0">
            <a:spAutoFit/>
          </a:bodyPr>
          <a:lstStyle/>
          <a:p>
            <a:pPr marL="380990" marR="0" lvl="0" indent="-380990" algn="l" rtl="0">
              <a:lnSpc>
                <a:spcPct val="150000"/>
              </a:lnSpc>
              <a:spcBef>
                <a:spcPts val="800"/>
              </a:spcBef>
              <a:spcAft>
                <a:spcPts val="0"/>
              </a:spcAft>
              <a:buClr>
                <a:schemeClr val="dk1"/>
              </a:buClr>
              <a:buSzPts val="1800"/>
              <a:buFont typeface="Noto Sans Symbols"/>
              <a:buChar char="❖"/>
            </a:pPr>
            <a:r>
              <a:rPr lang="en-US" sz="1800" b="1" i="0" u="none" strike="noStrike" cap="none" dirty="0" err="1">
                <a:solidFill>
                  <a:schemeClr val="dk1"/>
                </a:solidFill>
                <a:latin typeface="Arial"/>
                <a:ea typeface="Arial"/>
                <a:cs typeface="Arial"/>
                <a:sym typeface="Arial"/>
              </a:rPr>
              <a:t>Thách</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thức</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về</a:t>
            </a:r>
            <a:r>
              <a:rPr lang="en-US" sz="1800" b="1" i="0" u="none" strike="noStrike" cap="none" dirty="0">
                <a:solidFill>
                  <a:schemeClr val="dk1"/>
                </a:solidFill>
                <a:latin typeface="Arial"/>
                <a:ea typeface="Arial"/>
                <a:cs typeface="Arial"/>
                <a:sym typeface="Arial"/>
              </a:rPr>
              <a:t> chi </a:t>
            </a:r>
            <a:r>
              <a:rPr lang="en-US" sz="1800" b="1" i="0" u="none" strike="noStrike" cap="none" dirty="0" err="1">
                <a:solidFill>
                  <a:schemeClr val="dk1"/>
                </a:solidFill>
                <a:latin typeface="Arial"/>
                <a:ea typeface="Arial"/>
                <a:cs typeface="Arial"/>
                <a:sym typeface="Arial"/>
              </a:rPr>
              <a:t>phí</a:t>
            </a:r>
            <a:r>
              <a:rPr lang="en-US" sz="1800" b="1" i="0" u="none" strike="noStrike" cap="none" dirty="0">
                <a:solidFill>
                  <a:schemeClr val="dk1"/>
                </a:solidFill>
                <a:latin typeface="Arial"/>
                <a:ea typeface="Arial"/>
                <a:cs typeface="Arial"/>
                <a:sym typeface="Arial"/>
              </a:rPr>
              <a:t>: </a:t>
            </a:r>
            <a:r>
              <a:rPr lang="en-US" sz="1800" b="0" i="0" u="none" strike="noStrike" cap="none" dirty="0">
                <a:solidFill>
                  <a:schemeClr val="dk1"/>
                </a:solidFill>
                <a:latin typeface="Arial"/>
                <a:ea typeface="Arial"/>
                <a:cs typeface="Arial"/>
                <a:sym typeface="Arial"/>
              </a:rPr>
              <a:t>Chi </a:t>
            </a:r>
            <a:r>
              <a:rPr lang="en-US" sz="1800" b="0" i="0" u="none" strike="noStrike" cap="none" dirty="0" err="1">
                <a:solidFill>
                  <a:schemeClr val="dk1"/>
                </a:solidFill>
                <a:latin typeface="Arial"/>
                <a:ea typeface="Arial"/>
                <a:cs typeface="Arial"/>
                <a:sym typeface="Arial"/>
              </a:rPr>
              <a:t>phí</a:t>
            </a:r>
            <a:r>
              <a:rPr lang="en-US" sz="1800" b="0" i="0" u="none" strike="noStrike" cap="none" dirty="0">
                <a:solidFill>
                  <a:schemeClr val="dk1"/>
                </a:solidFill>
                <a:latin typeface="Arial"/>
                <a:ea typeface="Arial"/>
                <a:cs typeface="Arial"/>
                <a:sym typeface="Arial"/>
              </a:rPr>
              <a:t> đầu </a:t>
            </a:r>
            <a:r>
              <a:rPr lang="en-US" sz="1800" b="0" i="0" u="none" strike="noStrike" cap="none" dirty="0" err="1">
                <a:solidFill>
                  <a:schemeClr val="dk1"/>
                </a:solidFill>
                <a:latin typeface="Arial"/>
                <a:ea typeface="Arial"/>
                <a:cs typeface="Arial"/>
                <a:sym typeface="Arial"/>
              </a:rPr>
              <a:t>tư</a:t>
            </a:r>
            <a:r>
              <a:rPr lang="en-US" sz="1800" b="0" i="0" u="none" strike="noStrike" cap="none" dirty="0">
                <a:solidFill>
                  <a:schemeClr val="dk1"/>
                </a:solidFill>
                <a:latin typeface="Arial"/>
                <a:ea typeface="Arial"/>
                <a:cs typeface="Arial"/>
                <a:sym typeface="Arial"/>
              </a:rPr>
              <a:t> ban đầu </a:t>
            </a:r>
            <a:r>
              <a:rPr lang="en-US" sz="1800" b="0" i="0" u="none" strike="noStrike" cap="none" dirty="0" err="1">
                <a:solidFill>
                  <a:schemeClr val="dk1"/>
                </a:solidFill>
                <a:latin typeface="Arial"/>
                <a:ea typeface="Arial"/>
                <a:cs typeface="Arial"/>
                <a:sym typeface="Arial"/>
              </a:rPr>
              <a:t>cho</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các</a:t>
            </a:r>
            <a:r>
              <a:rPr lang="en-US" sz="1800" b="0" i="0" u="none" strike="noStrike" cap="none" dirty="0">
                <a:solidFill>
                  <a:schemeClr val="dk1"/>
                </a:solidFill>
                <a:latin typeface="Arial"/>
                <a:ea typeface="Arial"/>
                <a:cs typeface="Arial"/>
                <a:sym typeface="Arial"/>
              </a:rPr>
              <a:t> công </a:t>
            </a:r>
            <a:r>
              <a:rPr lang="en-US" sz="1800" b="0" i="0" u="none" strike="noStrike" cap="none" dirty="0" err="1">
                <a:solidFill>
                  <a:schemeClr val="dk1"/>
                </a:solidFill>
                <a:latin typeface="Arial"/>
                <a:ea typeface="Arial"/>
                <a:cs typeface="Arial"/>
                <a:sym typeface="Arial"/>
              </a:rPr>
              <a:t>nghệ</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tiết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kiệm</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năng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lượng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cao</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khiến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nhiều</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doanh</a:t>
            </a:r>
            <a:r>
              <a:rPr lang="en-US" sz="1800" b="0" i="0" u="none" strike="noStrike" cap="none" dirty="0">
                <a:solidFill>
                  <a:schemeClr val="dk1"/>
                </a:solidFill>
                <a:latin typeface="Arial"/>
                <a:ea typeface="Arial"/>
                <a:cs typeface="Arial"/>
                <a:sym typeface="Arial"/>
              </a:rPr>
              <a:t> nghiệp </a:t>
            </a:r>
            <a:r>
              <a:rPr lang="en-US" sz="1800" b="0" i="0" u="none" strike="noStrike" cap="none" dirty="0" err="1">
                <a:solidFill>
                  <a:schemeClr val="dk1"/>
                </a:solidFill>
                <a:latin typeface="Arial"/>
                <a:ea typeface="Arial"/>
                <a:cs typeface="Arial"/>
                <a:sym typeface="Arial"/>
              </a:rPr>
              <a:t>ngần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ngại</a:t>
            </a:r>
            <a:r>
              <a:rPr lang="en-US" sz="1800" b="0" i="0" u="none" strike="noStrike" cap="none" dirty="0">
                <a:solidFill>
                  <a:schemeClr val="dk1"/>
                </a:solidFill>
                <a:latin typeface="Arial"/>
                <a:ea typeface="Arial"/>
                <a:cs typeface="Arial"/>
                <a:sym typeface="Arial"/>
              </a:rPr>
              <a:t> thay đổi.</a:t>
            </a:r>
            <a:endParaRPr dirty="0"/>
          </a:p>
          <a:p>
            <a:pPr marL="380990" marR="0" lvl="0" indent="-380990" algn="l" rtl="0">
              <a:lnSpc>
                <a:spcPct val="150000"/>
              </a:lnSpc>
              <a:spcBef>
                <a:spcPts val="1600"/>
              </a:spcBef>
              <a:spcAft>
                <a:spcPts val="800"/>
              </a:spcAft>
              <a:buClr>
                <a:schemeClr val="dk1"/>
              </a:buClr>
              <a:buSzPts val="1800"/>
              <a:buFont typeface="Noto Sans Symbols"/>
              <a:buChar char="❖"/>
            </a:pPr>
            <a:r>
              <a:rPr lang="en-US" sz="1800" b="1" i="0" u="none" strike="noStrike" cap="none" dirty="0" err="1">
                <a:solidFill>
                  <a:schemeClr val="dk1"/>
                </a:solidFill>
                <a:latin typeface="Arial"/>
                <a:ea typeface="Arial"/>
                <a:cs typeface="Arial"/>
                <a:sym typeface="Arial"/>
              </a:rPr>
              <a:t>Thiếu</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chính</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sách</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hỗ</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trợ</a:t>
            </a:r>
            <a:r>
              <a:rPr lang="en-US" sz="1800" b="1" i="0" u="none" strike="noStrike" cap="none" dirty="0">
                <a:solidFill>
                  <a:schemeClr val="dk1"/>
                </a:solidFill>
                <a:latin typeface="Arial"/>
                <a:ea typeface="Arial"/>
                <a:cs typeface="Arial"/>
                <a:sym typeface="Arial"/>
              </a:rPr>
              <a:t> đủ </a:t>
            </a:r>
            <a:r>
              <a:rPr lang="en-US" sz="1800" b="1" i="0" u="none" strike="noStrike" cap="none" dirty="0" err="1">
                <a:solidFill>
                  <a:schemeClr val="dk1"/>
                </a:solidFill>
                <a:latin typeface="Arial"/>
                <a:ea typeface="Arial"/>
                <a:cs typeface="Arial"/>
                <a:sym typeface="Arial"/>
              </a:rPr>
              <a:t>mạnh</a:t>
            </a:r>
            <a:r>
              <a:rPr lang="en-US" sz="1800" b="1"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Mặc</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dù</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có</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các</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chính</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sách</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khuyến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khích</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nhưng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vẫn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chưa</a:t>
            </a:r>
            <a:r>
              <a:rPr lang="en-US" sz="1800" b="0" i="0" u="none" strike="noStrike" cap="none" dirty="0">
                <a:solidFill>
                  <a:schemeClr val="dk1"/>
                </a:solidFill>
                <a:latin typeface="Arial"/>
                <a:ea typeface="Arial"/>
                <a:cs typeface="Arial"/>
                <a:sym typeface="Arial"/>
              </a:rPr>
              <a:t> đủ </a:t>
            </a:r>
            <a:r>
              <a:rPr lang="en-US" sz="1800" b="0" i="0" u="none" strike="noStrike" cap="none" dirty="0" err="1">
                <a:solidFill>
                  <a:schemeClr val="dk1"/>
                </a:solidFill>
                <a:latin typeface="Arial"/>
                <a:ea typeface="Arial"/>
                <a:cs typeface="Arial"/>
                <a:sym typeface="Arial"/>
              </a:rPr>
              <a:t>hiệu</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quả</a:t>
            </a:r>
            <a:r>
              <a:rPr lang="en-US" sz="1800" b="0" i="0" u="none" strike="noStrike" cap="none" dirty="0">
                <a:solidFill>
                  <a:schemeClr val="dk1"/>
                </a:solidFill>
                <a:latin typeface="Arial"/>
                <a:ea typeface="Arial"/>
                <a:cs typeface="Arial"/>
                <a:sym typeface="Arial"/>
              </a:rPr>
              <a:t> để </a:t>
            </a:r>
            <a:r>
              <a:rPr lang="en-US" sz="1800" b="0" i="0" u="none" strike="noStrike" cap="none" dirty="0" err="1">
                <a:solidFill>
                  <a:schemeClr val="dk1"/>
                </a:solidFill>
                <a:latin typeface="Arial"/>
                <a:ea typeface="Arial"/>
                <a:cs typeface="Arial"/>
                <a:sym typeface="Arial"/>
              </a:rPr>
              <a:t>thúc</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đẩy</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doanh</a:t>
            </a:r>
            <a:r>
              <a:rPr lang="en-US" sz="1800" b="0" i="0" u="none" strike="noStrike" cap="none" dirty="0">
                <a:solidFill>
                  <a:schemeClr val="dk1"/>
                </a:solidFill>
                <a:latin typeface="Arial"/>
                <a:ea typeface="Arial"/>
                <a:cs typeface="Arial"/>
                <a:sym typeface="Arial"/>
              </a:rPr>
              <a:t> nghiệp </a:t>
            </a:r>
            <a:r>
              <a:rPr lang="en-US" sz="1800" b="0" i="0" u="none" strike="noStrike" cap="none" dirty="0" err="1">
                <a:solidFill>
                  <a:schemeClr val="dk1"/>
                </a:solidFill>
                <a:latin typeface="Arial"/>
                <a:ea typeface="Arial"/>
                <a:cs typeface="Arial"/>
                <a:sym typeface="Arial"/>
              </a:rPr>
              <a:t>áp</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dụng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các</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giải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pháp</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tiết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kiệm</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năng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lượng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rộng</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rãi</a:t>
            </a:r>
            <a:r>
              <a:rPr lang="en-US" sz="1800" b="0" i="0" u="none" strike="noStrike" cap="none" dirty="0">
                <a:solidFill>
                  <a:schemeClr val="dk1"/>
                </a:solidFill>
                <a:latin typeface="Arial"/>
                <a:ea typeface="Arial"/>
                <a:cs typeface="Arial"/>
                <a:sym typeface="Arial"/>
              </a:rPr>
              <a:t>.</a:t>
            </a:r>
            <a:endParaRPr dirty="0"/>
          </a:p>
        </p:txBody>
      </p:sp>
      <p:pic>
        <p:nvPicPr>
          <p:cNvPr id="2" name="Picture 1" descr="A blue and green logo&#10;&#10;Description automatically generated">
            <a:extLst>
              <a:ext uri="{FF2B5EF4-FFF2-40B4-BE49-F238E27FC236}">
                <a16:creationId xmlns:a16="http://schemas.microsoft.com/office/drawing/2014/main" id="{49916715-BB8D-9E1F-743A-3DBE00DA57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360" y="-118511"/>
            <a:ext cx="1260953" cy="831363"/>
          </a:xfrm>
          <a:prstGeom prst="rect">
            <a:avLst/>
          </a:prstGeom>
        </p:spPr>
      </p:pic>
      <p:cxnSp>
        <p:nvCxnSpPr>
          <p:cNvPr id="3" name="Straight Connector 2">
            <a:extLst>
              <a:ext uri="{FF2B5EF4-FFF2-40B4-BE49-F238E27FC236}">
                <a16:creationId xmlns:a16="http://schemas.microsoft.com/office/drawing/2014/main" id="{536384C3-D24B-CA96-D0BF-5D7E922E157A}"/>
              </a:ext>
            </a:extLst>
          </p:cNvPr>
          <p:cNvCxnSpPr/>
          <p:nvPr/>
        </p:nvCxnSpPr>
        <p:spPr>
          <a:xfrm>
            <a:off x="609600" y="712852"/>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9A7969C-10D5-541B-234E-CF2A1FCB7FA2}"/>
              </a:ext>
            </a:extLst>
          </p:cNvPr>
          <p:cNvSpPr txBox="1"/>
          <p:nvPr/>
        </p:nvSpPr>
        <p:spPr>
          <a:xfrm>
            <a:off x="1499324" y="197924"/>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5" name="Picture 4">
            <a:extLst>
              <a:ext uri="{FF2B5EF4-FFF2-40B4-BE49-F238E27FC236}">
                <a16:creationId xmlns:a16="http://schemas.microsoft.com/office/drawing/2014/main" id="{A88CB89B-C870-C35B-4BE4-77FC45A129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51164" y="0"/>
            <a:ext cx="1903411" cy="79136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14"/>
          <p:cNvSpPr txBox="1">
            <a:spLocks noGrp="1"/>
          </p:cNvSpPr>
          <p:nvPr>
            <p:ph type="title" idx="4294967295"/>
          </p:nvPr>
        </p:nvSpPr>
        <p:spPr>
          <a:xfrm>
            <a:off x="609600" y="791366"/>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a:solidFill>
                  <a:srgbClr val="327176"/>
                </a:solidFill>
                <a:latin typeface="+mj-lt"/>
              </a:rPr>
              <a:t>9. XU HƯỚNG PHÁT TRIỂN BỀN VỮNG TRONG CÔNG NGHIỆP XI MĂNG</a:t>
            </a:r>
            <a:endParaRPr>
              <a:latin typeface="+mj-lt"/>
            </a:endParaRPr>
          </a:p>
        </p:txBody>
      </p:sp>
      <p:sp>
        <p:nvSpPr>
          <p:cNvPr id="494" name="Google Shape;494;p14"/>
          <p:cNvSpPr txBox="1"/>
          <p:nvPr/>
        </p:nvSpPr>
        <p:spPr>
          <a:xfrm>
            <a:off x="428374" y="1535883"/>
            <a:ext cx="4798253" cy="4632037"/>
          </a:xfrm>
          <a:prstGeom prst="rect">
            <a:avLst/>
          </a:prstGeom>
          <a:noFill/>
          <a:ln>
            <a:noFill/>
          </a:ln>
        </p:spPr>
        <p:txBody>
          <a:bodyPr spcFirstLastPara="1" wrap="square" lIns="91425" tIns="45700" rIns="91425" bIns="45700" anchor="t" anchorCtr="0">
            <a:spAutoFit/>
          </a:bodyPr>
          <a:lstStyle/>
          <a:p>
            <a:pPr marL="0" marR="0" lvl="0" indent="-107950" algn="l" rtl="0">
              <a:lnSpc>
                <a:spcPct val="100000"/>
              </a:lnSpc>
              <a:spcBef>
                <a:spcPts val="0"/>
              </a:spcBef>
              <a:spcAft>
                <a:spcPts val="0"/>
              </a:spcAft>
              <a:buClr>
                <a:srgbClr val="000000"/>
              </a:buClr>
              <a:buSzPts val="1700"/>
              <a:buFont typeface="Arial"/>
              <a:buAutoNum type="arabicPeriod"/>
            </a:pP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Tăng</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cường</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sử</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dụng</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nhiên</a:t>
            </a:r>
            <a:r>
              <a:rPr lang="en-US" sz="1700" b="1" i="0" u="none" strike="noStrike" cap="none" dirty="0">
                <a:solidFill>
                  <a:srgbClr val="000000"/>
                </a:solidFill>
                <a:latin typeface="Arial"/>
                <a:ea typeface="Arial"/>
                <a:cs typeface="Arial"/>
                <a:sym typeface="Arial"/>
              </a:rPr>
              <a:t> liệu thay </a:t>
            </a:r>
            <a:r>
              <a:rPr lang="en-US" sz="1700" b="1" i="0" u="none" strike="noStrike" cap="none" dirty="0" err="1">
                <a:solidFill>
                  <a:srgbClr val="000000"/>
                </a:solidFill>
                <a:latin typeface="Arial"/>
                <a:ea typeface="Arial"/>
                <a:cs typeface="Arial"/>
                <a:sym typeface="Arial"/>
              </a:rPr>
              <a:t>thế</a:t>
            </a:r>
            <a:endParaRPr sz="1700" b="0" i="0" u="none" strike="noStrike" cap="none" dirty="0">
              <a:solidFill>
                <a:srgbClr val="000000"/>
              </a:solidFill>
              <a:latin typeface="Arial"/>
              <a:ea typeface="Arial"/>
              <a:cs typeface="Arial"/>
              <a:sym typeface="Arial"/>
            </a:endParaRPr>
          </a:p>
          <a:p>
            <a:pPr marL="747713" marR="0" lvl="1" indent="-342900" algn="l" rtl="0">
              <a:lnSpc>
                <a:spcPct val="100000"/>
              </a:lnSpc>
              <a:spcBef>
                <a:spcPts val="600"/>
              </a:spcBef>
              <a:spcAft>
                <a:spcPts val="0"/>
              </a:spcAft>
              <a:buClr>
                <a:srgbClr val="000000"/>
              </a:buClr>
              <a:buSzPts val="1700"/>
              <a:buFont typeface="Arial"/>
              <a:buChar char="•"/>
            </a:pPr>
            <a:r>
              <a:rPr lang="en-US" sz="1700" b="0" i="0" u="none" strike="noStrike" cap="none" dirty="0" err="1">
                <a:solidFill>
                  <a:srgbClr val="000000"/>
                </a:solidFill>
                <a:latin typeface="Arial"/>
                <a:ea typeface="Arial"/>
                <a:cs typeface="Arial"/>
                <a:sym typeface="Arial"/>
              </a:rPr>
              <a:t>Sử</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dụng</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chất</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thải</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rắn</a:t>
            </a:r>
            <a:r>
              <a:rPr lang="en-US" sz="1700" b="0" i="0" u="none" strike="noStrike" cap="none" dirty="0">
                <a:solidFill>
                  <a:srgbClr val="000000"/>
                </a:solidFill>
                <a:latin typeface="Arial"/>
                <a:ea typeface="Arial"/>
                <a:cs typeface="Arial"/>
                <a:sym typeface="Arial"/>
              </a:rPr>
              <a:t> công nghiệp, </a:t>
            </a:r>
            <a:r>
              <a:rPr lang="en-US" sz="1700" b="0" i="0" u="none" strike="noStrike" cap="none" dirty="0" err="1">
                <a:solidFill>
                  <a:srgbClr val="000000"/>
                </a:solidFill>
                <a:latin typeface="Arial"/>
                <a:ea typeface="Arial"/>
                <a:cs typeface="Arial"/>
                <a:sym typeface="Arial"/>
              </a:rPr>
              <a:t>rác</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thải</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đô</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thị</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vỏ</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trấu</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mùn</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cưa</a:t>
            </a:r>
            <a:r>
              <a:rPr lang="en-US" sz="1700" b="0" i="0" u="none" strike="noStrike" cap="none" dirty="0">
                <a:solidFill>
                  <a:srgbClr val="000000"/>
                </a:solidFill>
                <a:latin typeface="Arial"/>
                <a:ea typeface="Arial"/>
                <a:cs typeface="Arial"/>
                <a:sym typeface="Arial"/>
              </a:rPr>
              <a:t>, RDF...</a:t>
            </a:r>
            <a:endParaRPr dirty="0"/>
          </a:p>
          <a:p>
            <a:pPr marL="747713" marR="0" lvl="1" indent="-342900" algn="l" rtl="0">
              <a:lnSpc>
                <a:spcPct val="100000"/>
              </a:lnSpc>
              <a:spcBef>
                <a:spcPts val="600"/>
              </a:spcBef>
              <a:spcAft>
                <a:spcPts val="0"/>
              </a:spcAft>
              <a:buClr>
                <a:srgbClr val="000000"/>
              </a:buClr>
              <a:buSzPts val="1700"/>
              <a:buFont typeface="Arial"/>
              <a:buChar char="•"/>
            </a:pPr>
            <a:r>
              <a:rPr lang="en-US" sz="1700" b="0" i="0" u="none" strike="noStrike" cap="none" dirty="0" err="1">
                <a:solidFill>
                  <a:srgbClr val="000000"/>
                </a:solidFill>
                <a:latin typeface="Arial"/>
                <a:ea typeface="Arial"/>
                <a:cs typeface="Arial"/>
                <a:sym typeface="Arial"/>
              </a:rPr>
              <a:t>Giảm</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phụ</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thuộc</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vào</a:t>
            </a:r>
            <a:r>
              <a:rPr lang="en-US" sz="1700" b="0" i="0" u="none" strike="noStrike" cap="none" dirty="0">
                <a:solidFill>
                  <a:srgbClr val="000000"/>
                </a:solidFill>
                <a:latin typeface="Arial"/>
                <a:ea typeface="Arial"/>
                <a:cs typeface="Arial"/>
                <a:sym typeface="Arial"/>
              </a:rPr>
              <a:t> than </a:t>
            </a:r>
            <a:r>
              <a:rPr lang="en-US" sz="1700" b="0" i="0" u="none" strike="noStrike" cap="none" dirty="0" err="1">
                <a:solidFill>
                  <a:srgbClr val="000000"/>
                </a:solidFill>
                <a:latin typeface="Arial"/>
                <a:ea typeface="Arial"/>
                <a:cs typeface="Arial"/>
                <a:sym typeface="Arial"/>
              </a:rPr>
              <a:t>đá</a:t>
            </a:r>
            <a:r>
              <a:rPr lang="en-US" sz="1700" b="0" i="0" u="none" strike="noStrike" cap="none" dirty="0">
                <a:solidFill>
                  <a:srgbClr val="000000"/>
                </a:solidFill>
                <a:latin typeface="Arial"/>
                <a:ea typeface="Arial"/>
                <a:cs typeface="Arial"/>
                <a:sym typeface="Arial"/>
              </a:rPr>
              <a:t> – </a:t>
            </a:r>
            <a:r>
              <a:rPr lang="en-US" sz="1700" b="0" i="0" u="none" strike="noStrike" cap="none" dirty="0" err="1">
                <a:solidFill>
                  <a:srgbClr val="000000"/>
                </a:solidFill>
                <a:latin typeface="Arial"/>
                <a:ea typeface="Arial"/>
                <a:cs typeface="Arial"/>
                <a:sym typeface="Arial"/>
              </a:rPr>
              <a:t>giảm</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phát</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thải</a:t>
            </a:r>
            <a:r>
              <a:rPr lang="en-US" sz="1700" b="0" i="0" u="none" strike="noStrike" cap="none" dirty="0">
                <a:solidFill>
                  <a:srgbClr val="000000"/>
                </a:solidFill>
                <a:latin typeface="Arial"/>
                <a:ea typeface="Arial"/>
                <a:cs typeface="Arial"/>
                <a:sym typeface="Arial"/>
              </a:rPr>
              <a:t> CO₂.</a:t>
            </a:r>
            <a:endParaRPr dirty="0"/>
          </a:p>
          <a:p>
            <a:pPr marL="396875" marR="0" lvl="0" indent="-342900" algn="l" rtl="0">
              <a:lnSpc>
                <a:spcPct val="100000"/>
              </a:lnSpc>
              <a:spcBef>
                <a:spcPts val="600"/>
              </a:spcBef>
              <a:spcAft>
                <a:spcPts val="0"/>
              </a:spcAft>
              <a:buClr>
                <a:srgbClr val="000000"/>
              </a:buClr>
              <a:buSzPts val="1700"/>
              <a:buFont typeface="Arial"/>
              <a:buAutoNum type="arabicPeriod"/>
            </a:pPr>
            <a:r>
              <a:rPr lang="en-US" sz="1700" b="1" i="0" u="none" strike="noStrike" cap="none" dirty="0" err="1">
                <a:solidFill>
                  <a:srgbClr val="000000"/>
                </a:solidFill>
                <a:latin typeface="Arial"/>
                <a:ea typeface="Arial"/>
                <a:cs typeface="Arial"/>
                <a:sym typeface="Arial"/>
              </a:rPr>
              <a:t>Sử</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dụng</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nguyên</a:t>
            </a:r>
            <a:r>
              <a:rPr lang="en-US" sz="1700" b="1" i="0" u="none" strike="noStrike" cap="none" dirty="0">
                <a:solidFill>
                  <a:srgbClr val="000000"/>
                </a:solidFill>
                <a:latin typeface="Arial"/>
                <a:ea typeface="Arial"/>
                <a:cs typeface="Arial"/>
                <a:sym typeface="Arial"/>
              </a:rPr>
              <a:t> liệu thay </a:t>
            </a:r>
            <a:r>
              <a:rPr lang="en-US" sz="1700" b="1" i="0" u="none" strike="noStrike" cap="none" dirty="0" err="1">
                <a:solidFill>
                  <a:srgbClr val="000000"/>
                </a:solidFill>
                <a:latin typeface="Arial"/>
                <a:ea typeface="Arial"/>
                <a:cs typeface="Arial"/>
                <a:sym typeface="Arial"/>
              </a:rPr>
              <a:t>thế</a:t>
            </a:r>
            <a:r>
              <a:rPr lang="en-US" sz="1700" b="1" i="0" u="none" strike="noStrike" cap="none" dirty="0">
                <a:solidFill>
                  <a:srgbClr val="000000"/>
                </a:solidFill>
                <a:latin typeface="Arial"/>
                <a:ea typeface="Arial"/>
                <a:cs typeface="Arial"/>
                <a:sym typeface="Arial"/>
              </a:rPr>
              <a:t> clinker</a:t>
            </a:r>
            <a:endParaRPr sz="1700" b="0" i="0" u="none" strike="noStrike" cap="none" dirty="0">
              <a:solidFill>
                <a:srgbClr val="000000"/>
              </a:solidFill>
              <a:latin typeface="Arial"/>
              <a:ea typeface="Arial"/>
              <a:cs typeface="Arial"/>
              <a:sym typeface="Arial"/>
            </a:endParaRPr>
          </a:p>
          <a:p>
            <a:pPr marL="800100" marR="0" lvl="1" indent="-342900" algn="l" rtl="0">
              <a:lnSpc>
                <a:spcPct val="100000"/>
              </a:lnSpc>
              <a:spcBef>
                <a:spcPts val="600"/>
              </a:spcBef>
              <a:spcAft>
                <a:spcPts val="0"/>
              </a:spcAft>
              <a:buClr>
                <a:srgbClr val="000000"/>
              </a:buClr>
              <a:buSzPts val="1700"/>
              <a:buFont typeface="Arial"/>
              <a:buChar char="•"/>
            </a:pPr>
            <a:r>
              <a:rPr lang="en-US" sz="1700" b="0" i="0" u="none" strike="noStrike" cap="none" dirty="0" err="1">
                <a:solidFill>
                  <a:srgbClr val="000000"/>
                </a:solidFill>
                <a:latin typeface="Arial"/>
                <a:ea typeface="Arial"/>
                <a:cs typeface="Arial"/>
                <a:sym typeface="Arial"/>
              </a:rPr>
              <a:t>Tro</a:t>
            </a:r>
            <a:r>
              <a:rPr lang="en-US" sz="1700" b="0" i="0" u="none" strike="noStrike" cap="none" dirty="0">
                <a:solidFill>
                  <a:srgbClr val="000000"/>
                </a:solidFill>
                <a:latin typeface="Arial"/>
                <a:ea typeface="Arial"/>
                <a:cs typeface="Arial"/>
                <a:sym typeface="Arial"/>
              </a:rPr>
              <a:t> bay, </a:t>
            </a:r>
            <a:r>
              <a:rPr lang="en-US" sz="1700" b="0" i="0" u="none" strike="noStrike" cap="none" dirty="0" err="1">
                <a:solidFill>
                  <a:srgbClr val="000000"/>
                </a:solidFill>
                <a:latin typeface="Arial"/>
                <a:ea typeface="Arial"/>
                <a:cs typeface="Arial"/>
                <a:sym typeface="Arial"/>
              </a:rPr>
              <a:t>xỉ</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hạt</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lò</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cao</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đá</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vôi</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mịn</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pozzuolana</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tự</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nhiên</a:t>
            </a:r>
            <a:r>
              <a:rPr lang="en-US" sz="1700" b="0" i="0" u="none" strike="noStrike" cap="none" dirty="0">
                <a:solidFill>
                  <a:srgbClr val="000000"/>
                </a:solidFill>
                <a:latin typeface="Arial"/>
                <a:ea typeface="Arial"/>
                <a:cs typeface="Arial"/>
                <a:sym typeface="Arial"/>
              </a:rPr>
              <a:t>.</a:t>
            </a:r>
            <a:endParaRPr dirty="0"/>
          </a:p>
          <a:p>
            <a:pPr marL="800100" marR="0" lvl="1" indent="-342900" algn="l" rtl="0">
              <a:lnSpc>
                <a:spcPct val="100000"/>
              </a:lnSpc>
              <a:spcBef>
                <a:spcPts val="600"/>
              </a:spcBef>
              <a:spcAft>
                <a:spcPts val="0"/>
              </a:spcAft>
              <a:buClr>
                <a:srgbClr val="000000"/>
              </a:buClr>
              <a:buSzPts val="1700"/>
              <a:buFont typeface="Arial"/>
              <a:buChar char="•"/>
            </a:pPr>
            <a:r>
              <a:rPr lang="en-US" sz="1700" b="0" i="0" u="none" strike="noStrike" cap="none" dirty="0" err="1">
                <a:solidFill>
                  <a:srgbClr val="000000"/>
                </a:solidFill>
                <a:latin typeface="Arial"/>
                <a:ea typeface="Arial"/>
                <a:cs typeface="Arial"/>
                <a:sym typeface="Arial"/>
              </a:rPr>
              <a:t>Giảm</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tỷ</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lệ</a:t>
            </a:r>
            <a:r>
              <a:rPr lang="en-US" sz="1700" b="0" i="0" u="none" strike="noStrike" cap="none" dirty="0">
                <a:solidFill>
                  <a:srgbClr val="000000"/>
                </a:solidFill>
                <a:latin typeface="Arial"/>
                <a:ea typeface="Arial"/>
                <a:cs typeface="Arial"/>
                <a:sym typeface="Arial"/>
              </a:rPr>
              <a:t> clinker trong xi </a:t>
            </a:r>
            <a:r>
              <a:rPr lang="en-US" sz="1700" b="0" i="0" u="none" strike="noStrike" cap="none" dirty="0" err="1">
                <a:solidFill>
                  <a:srgbClr val="000000"/>
                </a:solidFill>
                <a:latin typeface="Arial"/>
                <a:ea typeface="Arial"/>
                <a:cs typeface="Arial"/>
                <a:sym typeface="Arial"/>
              </a:rPr>
              <a:t>măng</a:t>
            </a:r>
            <a:r>
              <a:rPr lang="en-US" sz="1700" b="0" i="0" u="none" strike="noStrike" cap="none" dirty="0">
                <a:solidFill>
                  <a:srgbClr val="000000"/>
                </a:solidFill>
                <a:latin typeface="Arial"/>
                <a:ea typeface="Arial"/>
                <a:cs typeface="Arial"/>
                <a:sym typeface="Arial"/>
              </a:rPr>
              <a:t> (chỉ </a:t>
            </a:r>
            <a:r>
              <a:rPr lang="en-US" sz="1700" b="0" i="0" u="none" strike="noStrike" cap="none" dirty="0" err="1">
                <a:solidFill>
                  <a:srgbClr val="000000"/>
                </a:solidFill>
                <a:latin typeface="Arial"/>
                <a:ea typeface="Arial"/>
                <a:cs typeface="Arial"/>
                <a:sym typeface="Arial"/>
              </a:rPr>
              <a:t>số</a:t>
            </a:r>
            <a:r>
              <a:rPr lang="en-US" sz="1700" b="0" i="0" u="none" strike="noStrike" cap="none" dirty="0">
                <a:solidFill>
                  <a:srgbClr val="000000"/>
                </a:solidFill>
                <a:latin typeface="Arial"/>
                <a:ea typeface="Arial"/>
                <a:cs typeface="Arial"/>
                <a:sym typeface="Arial"/>
              </a:rPr>
              <a:t> Clinker ratio).</a:t>
            </a:r>
            <a:endParaRPr dirty="0"/>
          </a:p>
          <a:p>
            <a:pPr marL="396875" marR="0" lvl="0" indent="-342900" algn="l" rtl="0">
              <a:lnSpc>
                <a:spcPct val="100000"/>
              </a:lnSpc>
              <a:spcBef>
                <a:spcPts val="600"/>
              </a:spcBef>
              <a:spcAft>
                <a:spcPts val="0"/>
              </a:spcAft>
              <a:buClr>
                <a:srgbClr val="000000"/>
              </a:buClr>
              <a:buSzPts val="1700"/>
              <a:buFont typeface="Arial"/>
              <a:buAutoNum type="arabicPeriod"/>
            </a:pPr>
            <a:r>
              <a:rPr lang="en-US" sz="1700" b="1" i="0" u="none" strike="noStrike" cap="none" dirty="0" err="1">
                <a:solidFill>
                  <a:srgbClr val="000000"/>
                </a:solidFill>
                <a:latin typeface="Arial"/>
                <a:ea typeface="Arial"/>
                <a:cs typeface="Arial"/>
                <a:sym typeface="Arial"/>
              </a:rPr>
              <a:t>Tối</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ưu</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hóa</a:t>
            </a:r>
            <a:r>
              <a:rPr lang="en-US" sz="1700" b="1" i="0" u="none" strike="noStrike" cap="none" dirty="0">
                <a:solidFill>
                  <a:srgbClr val="000000"/>
                </a:solidFill>
                <a:latin typeface="Arial"/>
                <a:ea typeface="Arial"/>
                <a:cs typeface="Arial"/>
                <a:sym typeface="Arial"/>
              </a:rPr>
              <a:t> công </a:t>
            </a:r>
            <a:r>
              <a:rPr lang="en-US" sz="1700" b="1" i="0" u="none" strike="noStrike" cap="none" dirty="0" err="1">
                <a:solidFill>
                  <a:srgbClr val="000000"/>
                </a:solidFill>
                <a:latin typeface="Arial"/>
                <a:ea typeface="Arial"/>
                <a:cs typeface="Arial"/>
                <a:sym typeface="Arial"/>
              </a:rPr>
              <a:t>nghệ</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sản</a:t>
            </a:r>
            <a:r>
              <a:rPr lang="en-US" sz="1700" b="1" i="0" u="none" strike="noStrike" cap="none" dirty="0">
                <a:solidFill>
                  <a:srgbClr val="000000"/>
                </a:solidFill>
                <a:latin typeface="Arial"/>
                <a:ea typeface="Arial"/>
                <a:cs typeface="Arial"/>
                <a:sym typeface="Arial"/>
              </a:rPr>
              <a:t> </a:t>
            </a:r>
            <a:r>
              <a:rPr lang="en-US" sz="1700" b="1" i="0" u="none" strike="noStrike" cap="none" dirty="0" err="1">
                <a:solidFill>
                  <a:srgbClr val="000000"/>
                </a:solidFill>
                <a:latin typeface="Arial"/>
                <a:ea typeface="Arial"/>
                <a:cs typeface="Arial"/>
                <a:sym typeface="Arial"/>
              </a:rPr>
              <a:t>xuất</a:t>
            </a:r>
            <a:endParaRPr sz="1700" b="0" i="0" u="none" strike="noStrike" cap="none" dirty="0">
              <a:solidFill>
                <a:srgbClr val="000000"/>
              </a:solidFill>
              <a:latin typeface="Arial"/>
              <a:ea typeface="Arial"/>
              <a:cs typeface="Arial"/>
              <a:sym typeface="Arial"/>
            </a:endParaRPr>
          </a:p>
          <a:p>
            <a:pPr marL="800100" marR="0" lvl="1" indent="-342900" algn="l" rtl="0">
              <a:lnSpc>
                <a:spcPct val="100000"/>
              </a:lnSpc>
              <a:spcBef>
                <a:spcPts val="600"/>
              </a:spcBef>
              <a:spcAft>
                <a:spcPts val="0"/>
              </a:spcAft>
              <a:buClr>
                <a:srgbClr val="000000"/>
              </a:buClr>
              <a:buSzPts val="1700"/>
              <a:buFont typeface="Arial"/>
              <a:buChar char="•"/>
            </a:pPr>
            <a:r>
              <a:rPr lang="en-US" sz="1700" b="0" i="0" u="none" strike="noStrike" cap="none" dirty="0" err="1">
                <a:solidFill>
                  <a:srgbClr val="000000"/>
                </a:solidFill>
                <a:latin typeface="Arial"/>
                <a:ea typeface="Arial"/>
                <a:cs typeface="Arial"/>
                <a:sym typeface="Arial"/>
              </a:rPr>
              <a:t>Áp</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dụng</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lò</a:t>
            </a:r>
            <a:r>
              <a:rPr lang="en-US" sz="1700" b="0" i="0" u="none" strike="noStrike" cap="none" dirty="0">
                <a:solidFill>
                  <a:srgbClr val="000000"/>
                </a:solidFill>
                <a:latin typeface="Arial"/>
                <a:ea typeface="Arial"/>
                <a:cs typeface="Arial"/>
                <a:sym typeface="Arial"/>
              </a:rPr>
              <a:t> quay </a:t>
            </a:r>
            <a:r>
              <a:rPr lang="en-US" sz="1700" b="0" i="0" u="none" strike="noStrike" cap="none" dirty="0" err="1">
                <a:solidFill>
                  <a:srgbClr val="000000"/>
                </a:solidFill>
                <a:latin typeface="Arial"/>
                <a:ea typeface="Arial"/>
                <a:cs typeface="Arial"/>
                <a:sym typeface="Arial"/>
              </a:rPr>
              <a:t>tiên</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tiến</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hệ</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thống</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phân</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tích</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tự</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động</a:t>
            </a:r>
            <a:r>
              <a:rPr lang="en-US" sz="1700" b="0" i="0" u="none" strike="noStrike" cap="none" dirty="0">
                <a:solidFill>
                  <a:srgbClr val="000000"/>
                </a:solidFill>
                <a:latin typeface="Arial"/>
                <a:ea typeface="Arial"/>
                <a:cs typeface="Arial"/>
                <a:sym typeface="Arial"/>
              </a:rPr>
              <a:t>.</a:t>
            </a:r>
            <a:endParaRPr dirty="0"/>
          </a:p>
          <a:p>
            <a:pPr marL="800100" marR="0" lvl="1" indent="-342900" algn="l" rtl="0">
              <a:lnSpc>
                <a:spcPct val="100000"/>
              </a:lnSpc>
              <a:spcBef>
                <a:spcPts val="600"/>
              </a:spcBef>
              <a:spcAft>
                <a:spcPts val="0"/>
              </a:spcAft>
              <a:buClr>
                <a:srgbClr val="000000"/>
              </a:buClr>
              <a:buSzPts val="1700"/>
              <a:buFont typeface="Arial"/>
              <a:buChar char="•"/>
            </a:pPr>
            <a:r>
              <a:rPr lang="en-US" sz="1700" b="0" i="0" u="none" strike="noStrike" cap="none" dirty="0" err="1">
                <a:solidFill>
                  <a:srgbClr val="000000"/>
                </a:solidFill>
                <a:latin typeface="Arial"/>
                <a:ea typeface="Arial"/>
                <a:cs typeface="Arial"/>
                <a:sym typeface="Arial"/>
              </a:rPr>
              <a:t>Tối</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ưu</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nhiệt</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thu</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hồi</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giảm</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tiêu</a:t>
            </a:r>
            <a:r>
              <a:rPr lang="en-US" sz="1700" b="0" i="0" u="none" strike="noStrike" cap="none" dirty="0">
                <a:solidFill>
                  <a:srgbClr val="000000"/>
                </a:solidFill>
                <a:latin typeface="Arial"/>
                <a:ea typeface="Arial"/>
                <a:cs typeface="Arial"/>
                <a:sym typeface="Arial"/>
              </a:rPr>
              <a:t> hao </a:t>
            </a:r>
            <a:r>
              <a:rPr lang="en-US" sz="1700" b="0" i="0" u="none" strike="noStrike" cap="none" dirty="0" err="1">
                <a:solidFill>
                  <a:srgbClr val="000000"/>
                </a:solidFill>
                <a:latin typeface="Arial"/>
                <a:ea typeface="Arial"/>
                <a:cs typeface="Arial"/>
                <a:sym typeface="Arial"/>
              </a:rPr>
              <a:t>nhiệt</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và</a:t>
            </a:r>
            <a:r>
              <a:rPr lang="en-US" sz="1700" b="0" i="0" u="none" strike="noStrike" cap="none" dirty="0">
                <a:solidFill>
                  <a:srgbClr val="000000"/>
                </a:solidFill>
                <a:latin typeface="Arial"/>
                <a:ea typeface="Arial"/>
                <a:cs typeface="Arial"/>
                <a:sym typeface="Arial"/>
              </a:rPr>
              <a:t> </a:t>
            </a:r>
            <a:r>
              <a:rPr lang="en-US" sz="1700" b="0" i="0" u="none" strike="noStrike" cap="none" dirty="0" err="1">
                <a:solidFill>
                  <a:srgbClr val="000000"/>
                </a:solidFill>
                <a:latin typeface="Arial"/>
                <a:ea typeface="Arial"/>
                <a:cs typeface="Arial"/>
                <a:sym typeface="Arial"/>
              </a:rPr>
              <a:t>điện</a:t>
            </a:r>
            <a:r>
              <a:rPr lang="en-US" sz="1700" b="0" i="0" u="none" strike="noStrike" cap="none" dirty="0">
                <a:solidFill>
                  <a:srgbClr val="000000"/>
                </a:solidFill>
                <a:latin typeface="Arial"/>
                <a:ea typeface="Arial"/>
                <a:cs typeface="Arial"/>
                <a:sym typeface="Arial"/>
              </a:rPr>
              <a:t>.</a:t>
            </a:r>
            <a:endParaRPr dirty="0"/>
          </a:p>
        </p:txBody>
      </p:sp>
      <p:sp>
        <p:nvSpPr>
          <p:cNvPr id="495" name="Google Shape;495;p14"/>
          <p:cNvSpPr/>
          <p:nvPr/>
        </p:nvSpPr>
        <p:spPr>
          <a:xfrm>
            <a:off x="6213763" y="1415080"/>
            <a:ext cx="5978237" cy="4752840"/>
          </a:xfrm>
          <a:prstGeom prst="rect">
            <a:avLst/>
          </a:prstGeom>
          <a:noFill/>
          <a:ln>
            <a:noFill/>
          </a:ln>
        </p:spPr>
        <p:txBody>
          <a:bodyPr spcFirstLastPara="1" wrap="square" lIns="91425" tIns="45700" rIns="91425" bIns="45700" anchor="ctr" anchorCtr="0">
            <a:spAutoFit/>
          </a:bodyPr>
          <a:lstStyle/>
          <a:p>
            <a:pPr marL="0" marR="0" lvl="0" indent="0" algn="l" rtl="0">
              <a:lnSpc>
                <a:spcPct val="150000"/>
              </a:lnSpc>
              <a:spcBef>
                <a:spcPts val="0"/>
              </a:spcBef>
              <a:spcAft>
                <a:spcPts val="0"/>
              </a:spcAft>
              <a:buNone/>
            </a:pPr>
            <a:r>
              <a:rPr lang="en-US" sz="1700" b="1" i="0" u="none" strike="noStrike" cap="none">
                <a:solidFill>
                  <a:schemeClr val="dk1"/>
                </a:solidFill>
                <a:latin typeface="Arial"/>
                <a:ea typeface="Arial"/>
                <a:cs typeface="Arial"/>
                <a:sym typeface="Arial"/>
              </a:rPr>
              <a:t>4. Chuyển đổi số và giám sát năng lượng</a:t>
            </a:r>
            <a:endParaRPr sz="1700" b="0" i="0" u="none" strike="noStrike" cap="none">
              <a:solidFill>
                <a:schemeClr val="dk1"/>
              </a:solidFill>
              <a:latin typeface="Arial"/>
              <a:ea typeface="Arial"/>
              <a:cs typeface="Arial"/>
              <a:sym typeface="Arial"/>
            </a:endParaRPr>
          </a:p>
          <a:p>
            <a:pPr marL="747713" marR="0" lvl="0" indent="-285750" algn="l" rtl="0">
              <a:lnSpc>
                <a:spcPct val="150000"/>
              </a:lnSpc>
              <a:spcBef>
                <a:spcPts val="0"/>
              </a:spcBef>
              <a:spcAft>
                <a:spcPts val="0"/>
              </a:spcAft>
              <a:buClr>
                <a:schemeClr val="dk1"/>
              </a:buClr>
              <a:buSzPts val="1700"/>
              <a:buFont typeface="Arial"/>
              <a:buChar char="•"/>
            </a:pPr>
            <a:r>
              <a:rPr lang="en-US" sz="1700" b="0" i="0" u="none" strike="noStrike" cap="none">
                <a:solidFill>
                  <a:schemeClr val="dk1"/>
                </a:solidFill>
                <a:latin typeface="Arial"/>
                <a:ea typeface="Arial"/>
                <a:cs typeface="Arial"/>
                <a:sym typeface="Arial"/>
              </a:rPr>
              <a:t>Hệ thống quản lý năng lượng ISO 50001.</a:t>
            </a:r>
            <a:endParaRPr/>
          </a:p>
          <a:p>
            <a:pPr marL="747713" marR="0" lvl="0" indent="-285750" algn="l" rtl="0">
              <a:lnSpc>
                <a:spcPct val="150000"/>
              </a:lnSpc>
              <a:spcBef>
                <a:spcPts val="0"/>
              </a:spcBef>
              <a:spcAft>
                <a:spcPts val="0"/>
              </a:spcAft>
              <a:buClr>
                <a:schemeClr val="dk1"/>
              </a:buClr>
              <a:buSzPts val="1700"/>
              <a:buFont typeface="Arial"/>
              <a:buChar char="•"/>
            </a:pPr>
            <a:r>
              <a:rPr lang="en-US" sz="1700" b="0" i="0" u="none" strike="noStrike" cap="none">
                <a:solidFill>
                  <a:schemeClr val="dk1"/>
                </a:solidFill>
                <a:latin typeface="Arial"/>
                <a:ea typeface="Arial"/>
                <a:cs typeface="Arial"/>
                <a:sym typeface="Arial"/>
              </a:rPr>
              <a:t>Ứng dụng AI và IoT để theo dõi vận hành thiết bị.</a:t>
            </a:r>
            <a:endParaRPr/>
          </a:p>
          <a:p>
            <a:pPr marL="0" marR="0" lvl="0" indent="0" algn="l" rtl="0">
              <a:lnSpc>
                <a:spcPct val="150000"/>
              </a:lnSpc>
              <a:spcBef>
                <a:spcPts val="0"/>
              </a:spcBef>
              <a:spcAft>
                <a:spcPts val="0"/>
              </a:spcAft>
              <a:buNone/>
            </a:pPr>
            <a:r>
              <a:rPr lang="en-US" sz="1700" b="1" i="0" u="none" strike="noStrike" cap="none">
                <a:solidFill>
                  <a:schemeClr val="dk1"/>
                </a:solidFill>
                <a:latin typeface="Arial"/>
                <a:ea typeface="Arial"/>
                <a:cs typeface="Arial"/>
                <a:sym typeface="Arial"/>
              </a:rPr>
              <a:t>5. Triển khai tín chỉ carbon và kiểm kê khí nhà kính</a:t>
            </a:r>
            <a:endParaRPr sz="1700" b="0" i="0" u="none" strike="noStrike" cap="none">
              <a:solidFill>
                <a:schemeClr val="dk1"/>
              </a:solidFill>
              <a:latin typeface="Arial"/>
              <a:ea typeface="Arial"/>
              <a:cs typeface="Arial"/>
              <a:sym typeface="Arial"/>
            </a:endParaRPr>
          </a:p>
          <a:p>
            <a:pPr marL="685800" marR="0" lvl="0" indent="-285750" algn="l" rtl="0">
              <a:lnSpc>
                <a:spcPct val="150000"/>
              </a:lnSpc>
              <a:spcBef>
                <a:spcPts val="0"/>
              </a:spcBef>
              <a:spcAft>
                <a:spcPts val="0"/>
              </a:spcAft>
              <a:buClr>
                <a:schemeClr val="dk1"/>
              </a:buClr>
              <a:buSzPts val="1700"/>
              <a:buFont typeface="Arial"/>
              <a:buChar char="•"/>
            </a:pPr>
            <a:r>
              <a:rPr lang="en-US" sz="1700" b="0" i="0" u="none" strike="noStrike" cap="none">
                <a:solidFill>
                  <a:schemeClr val="dk1"/>
                </a:solidFill>
                <a:latin typeface="Arial"/>
                <a:ea typeface="Arial"/>
                <a:cs typeface="Arial"/>
                <a:sym typeface="Arial"/>
              </a:rPr>
              <a:t>Hướng tới trung hòa carbon</a:t>
            </a:r>
            <a:endParaRPr/>
          </a:p>
          <a:p>
            <a:pPr marL="685800" marR="0" lvl="0" indent="-285750" algn="l" rtl="0">
              <a:lnSpc>
                <a:spcPct val="150000"/>
              </a:lnSpc>
              <a:spcBef>
                <a:spcPts val="0"/>
              </a:spcBef>
              <a:spcAft>
                <a:spcPts val="0"/>
              </a:spcAft>
              <a:buClr>
                <a:schemeClr val="dk1"/>
              </a:buClr>
              <a:buSzPts val="1700"/>
              <a:buFont typeface="Arial"/>
              <a:buChar char="•"/>
            </a:pPr>
            <a:r>
              <a:rPr lang="en-US" sz="1700" b="0" i="0" u="none" strike="noStrike" cap="none">
                <a:solidFill>
                  <a:schemeClr val="dk1"/>
                </a:solidFill>
                <a:latin typeface="Arial"/>
                <a:ea typeface="Arial"/>
                <a:cs typeface="Arial"/>
                <a:sym typeface="Arial"/>
              </a:rPr>
              <a:t>Tích cực tham gia thị trường tín chỉ carbon trong nước và quốc tế.</a:t>
            </a:r>
            <a:endParaRPr/>
          </a:p>
          <a:p>
            <a:pPr marL="0" marR="0" lvl="0" indent="0" algn="l" rtl="0">
              <a:lnSpc>
                <a:spcPct val="150000"/>
              </a:lnSpc>
              <a:spcBef>
                <a:spcPts val="0"/>
              </a:spcBef>
              <a:spcAft>
                <a:spcPts val="0"/>
              </a:spcAft>
              <a:buNone/>
            </a:pPr>
            <a:r>
              <a:rPr lang="en-US" sz="1700" b="1" i="0" u="none" strike="noStrike" cap="none">
                <a:solidFill>
                  <a:schemeClr val="dk1"/>
                </a:solidFill>
                <a:latin typeface="Arial"/>
                <a:ea typeface="Arial"/>
                <a:cs typeface="Arial"/>
                <a:sym typeface="Arial"/>
              </a:rPr>
              <a:t>6. Tuân thủ chính sách quốc gia và quốc tế</a:t>
            </a:r>
            <a:endParaRPr sz="1700" b="0" i="0" u="none" strike="noStrike" cap="none">
              <a:solidFill>
                <a:schemeClr val="dk1"/>
              </a:solidFill>
              <a:latin typeface="Arial"/>
              <a:ea typeface="Arial"/>
              <a:cs typeface="Arial"/>
              <a:sym typeface="Arial"/>
            </a:endParaRPr>
          </a:p>
          <a:p>
            <a:pPr marL="747713" marR="0" lvl="0" indent="-285750" algn="l" rtl="0">
              <a:lnSpc>
                <a:spcPct val="150000"/>
              </a:lnSpc>
              <a:spcBef>
                <a:spcPts val="0"/>
              </a:spcBef>
              <a:spcAft>
                <a:spcPts val="0"/>
              </a:spcAft>
              <a:buClr>
                <a:schemeClr val="dk1"/>
              </a:buClr>
              <a:buSzPts val="1700"/>
              <a:buFont typeface="Arial"/>
              <a:buChar char="•"/>
            </a:pPr>
            <a:r>
              <a:rPr lang="en-US" sz="1700" b="0" i="0" u="none" strike="noStrike" cap="none">
                <a:solidFill>
                  <a:schemeClr val="dk1"/>
                </a:solidFill>
                <a:latin typeface="Arial"/>
                <a:ea typeface="Arial"/>
                <a:cs typeface="Arial"/>
                <a:sym typeface="Arial"/>
              </a:rPr>
              <a:t>Nghị định 06/2022/NĐ-CP, Quyết định 2600/QĐ-BCT...</a:t>
            </a:r>
            <a:endParaRPr/>
          </a:p>
          <a:p>
            <a:pPr marL="747713" marR="0" lvl="0" indent="-285750" algn="l" rtl="0">
              <a:lnSpc>
                <a:spcPct val="150000"/>
              </a:lnSpc>
              <a:spcBef>
                <a:spcPts val="0"/>
              </a:spcBef>
              <a:spcAft>
                <a:spcPts val="0"/>
              </a:spcAft>
              <a:buClr>
                <a:schemeClr val="dk1"/>
              </a:buClr>
              <a:buSzPts val="1700"/>
              <a:buFont typeface="Arial"/>
              <a:buChar char="•"/>
            </a:pPr>
            <a:r>
              <a:rPr lang="en-US" sz="1700" b="0" i="0" u="none" strike="noStrike" cap="none">
                <a:solidFill>
                  <a:schemeClr val="dk1"/>
                </a:solidFill>
                <a:latin typeface="Arial"/>
                <a:ea typeface="Arial"/>
                <a:cs typeface="Arial"/>
                <a:sym typeface="Arial"/>
              </a:rPr>
              <a:t>Cam kết giảm phát thải GHG theo NDC và Net Zero 2050.</a:t>
            </a:r>
            <a:endParaRPr/>
          </a:p>
        </p:txBody>
      </p:sp>
      <p:pic>
        <p:nvPicPr>
          <p:cNvPr id="2" name="Picture 1" descr="A blue and green logo&#10;&#10;Description automatically generated">
            <a:extLst>
              <a:ext uri="{FF2B5EF4-FFF2-40B4-BE49-F238E27FC236}">
                <a16:creationId xmlns:a16="http://schemas.microsoft.com/office/drawing/2014/main" id="{943A8267-63E5-1733-6DCE-F1523C4FF2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360" y="-118511"/>
            <a:ext cx="1260953" cy="831363"/>
          </a:xfrm>
          <a:prstGeom prst="rect">
            <a:avLst/>
          </a:prstGeom>
        </p:spPr>
      </p:pic>
      <p:cxnSp>
        <p:nvCxnSpPr>
          <p:cNvPr id="3" name="Straight Connector 2">
            <a:extLst>
              <a:ext uri="{FF2B5EF4-FFF2-40B4-BE49-F238E27FC236}">
                <a16:creationId xmlns:a16="http://schemas.microsoft.com/office/drawing/2014/main" id="{EE3AC6BA-68C8-DCAD-E89D-1772C8AC1F76}"/>
              </a:ext>
            </a:extLst>
          </p:cNvPr>
          <p:cNvCxnSpPr/>
          <p:nvPr/>
        </p:nvCxnSpPr>
        <p:spPr>
          <a:xfrm>
            <a:off x="609600" y="712852"/>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BF7FAE1-42AD-6441-3B20-02A3306CBBB5}"/>
              </a:ext>
            </a:extLst>
          </p:cNvPr>
          <p:cNvSpPr txBox="1"/>
          <p:nvPr/>
        </p:nvSpPr>
        <p:spPr>
          <a:xfrm>
            <a:off x="1499324" y="197924"/>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5" name="Picture 4">
            <a:extLst>
              <a:ext uri="{FF2B5EF4-FFF2-40B4-BE49-F238E27FC236}">
                <a16:creationId xmlns:a16="http://schemas.microsoft.com/office/drawing/2014/main" id="{237997E5-B048-92F1-77A4-41E23E69F5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51164" y="0"/>
            <a:ext cx="1903411" cy="791366"/>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15"/>
          <p:cNvSpPr/>
          <p:nvPr/>
        </p:nvSpPr>
        <p:spPr>
          <a:xfrm>
            <a:off x="0" y="789235"/>
            <a:ext cx="12146467" cy="400110"/>
          </a:xfrm>
          <a:prstGeom prst="rect">
            <a:avLst/>
          </a:prstGeom>
          <a:noFill/>
          <a:ln>
            <a:noFill/>
          </a:ln>
        </p:spPr>
        <p:txBody>
          <a:bodyPr spcFirstLastPara="1" wrap="square" lIns="91425" tIns="45700" rIns="91425" bIns="45700" anchor="t" anchorCtr="0">
            <a:spAutoFit/>
          </a:bodyPr>
          <a:lstStyle/>
          <a:p>
            <a:pPr marL="53975" marR="0" lvl="0" indent="0" algn="ctr" rtl="0">
              <a:lnSpc>
                <a:spcPct val="100000"/>
              </a:lnSpc>
              <a:spcBef>
                <a:spcPts val="0"/>
              </a:spcBef>
              <a:spcAft>
                <a:spcPts val="0"/>
              </a:spcAft>
              <a:buNone/>
            </a:pPr>
            <a:r>
              <a:rPr lang="en-US" sz="2000" b="1" i="0" u="none" strike="noStrike" cap="none">
                <a:solidFill>
                  <a:srgbClr val="327176"/>
                </a:solidFill>
                <a:latin typeface="Arial"/>
                <a:ea typeface="Arial"/>
                <a:cs typeface="Arial"/>
                <a:sym typeface="Arial"/>
              </a:rPr>
              <a:t>II. THỰC TRẠNG VÀ TIỀM NĂNG TKNL TRONG NGÀNH CÔNG NGHIỆP XI MĂNG TẠI VIỆT NAM</a:t>
            </a:r>
            <a:endParaRPr sz="2000" b="1" i="0" u="none" strike="noStrike" cap="none">
              <a:solidFill>
                <a:srgbClr val="327176"/>
              </a:solidFill>
              <a:latin typeface="Arial"/>
              <a:ea typeface="Arial"/>
              <a:cs typeface="Arial"/>
              <a:sym typeface="Arial"/>
            </a:endParaRPr>
          </a:p>
        </p:txBody>
      </p:sp>
      <p:pic>
        <p:nvPicPr>
          <p:cNvPr id="501" name="Google Shape;501;p15"/>
          <p:cNvPicPr preferRelativeResize="0"/>
          <p:nvPr/>
        </p:nvPicPr>
        <p:blipFill rotWithShape="1">
          <a:blip r:embed="rId3">
            <a:alphaModFix/>
          </a:blip>
          <a:srcRect/>
          <a:stretch/>
        </p:blipFill>
        <p:spPr>
          <a:xfrm>
            <a:off x="2116196" y="1745018"/>
            <a:ext cx="8339769" cy="4353645"/>
          </a:xfrm>
          <a:prstGeom prst="rect">
            <a:avLst/>
          </a:prstGeom>
          <a:noFill/>
          <a:ln>
            <a:noFill/>
          </a:ln>
        </p:spPr>
      </p:pic>
      <p:pic>
        <p:nvPicPr>
          <p:cNvPr id="2" name="Picture 1" descr="A blue and green logo&#10;&#10;Description automatically generated">
            <a:extLst>
              <a:ext uri="{FF2B5EF4-FFF2-40B4-BE49-F238E27FC236}">
                <a16:creationId xmlns:a16="http://schemas.microsoft.com/office/drawing/2014/main" id="{E389BD29-6DC2-D1FB-63BC-F4397521B4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360" y="-118511"/>
            <a:ext cx="1260953" cy="831363"/>
          </a:xfrm>
          <a:prstGeom prst="rect">
            <a:avLst/>
          </a:prstGeom>
        </p:spPr>
      </p:pic>
      <p:cxnSp>
        <p:nvCxnSpPr>
          <p:cNvPr id="3" name="Straight Connector 2">
            <a:extLst>
              <a:ext uri="{FF2B5EF4-FFF2-40B4-BE49-F238E27FC236}">
                <a16:creationId xmlns:a16="http://schemas.microsoft.com/office/drawing/2014/main" id="{CBD2E78C-2A12-4C00-4829-997498093CA2}"/>
              </a:ext>
            </a:extLst>
          </p:cNvPr>
          <p:cNvCxnSpPr/>
          <p:nvPr/>
        </p:nvCxnSpPr>
        <p:spPr>
          <a:xfrm>
            <a:off x="609600" y="712852"/>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405D8129-D6AA-142F-45DB-3EEDFA48ED15}"/>
              </a:ext>
            </a:extLst>
          </p:cNvPr>
          <p:cNvSpPr txBox="1"/>
          <p:nvPr/>
        </p:nvSpPr>
        <p:spPr>
          <a:xfrm>
            <a:off x="1499324" y="197924"/>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5" name="Picture 4">
            <a:extLst>
              <a:ext uri="{FF2B5EF4-FFF2-40B4-BE49-F238E27FC236}">
                <a16:creationId xmlns:a16="http://schemas.microsoft.com/office/drawing/2014/main" id="{6A748CDE-1066-DF88-B992-A4225705C7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51164" y="0"/>
            <a:ext cx="1903411" cy="791366"/>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16"/>
          <p:cNvSpPr txBox="1">
            <a:spLocks noGrp="1"/>
          </p:cNvSpPr>
          <p:nvPr>
            <p:ph type="title" idx="4294967295"/>
          </p:nvPr>
        </p:nvSpPr>
        <p:spPr>
          <a:xfrm>
            <a:off x="658314" y="821728"/>
            <a:ext cx="10875371" cy="640557"/>
          </a:xfrm>
          <a:prstGeom prst="rect">
            <a:avLst/>
          </a:prstGeom>
          <a:noFill/>
          <a:ln>
            <a:noFill/>
          </a:ln>
        </p:spPr>
        <p:txBody>
          <a:bodyPr spcFirstLastPara="1" wrap="square" lIns="91425" tIns="91425" rIns="91425" bIns="91425" anchor="ctr" anchorCtr="0">
            <a:noAutofit/>
          </a:bodyPr>
          <a:lstStyle/>
          <a:p>
            <a:pPr marL="0" lvl="0" indent="0" algn="ctr" rtl="0">
              <a:lnSpc>
                <a:spcPct val="90000"/>
              </a:lnSpc>
              <a:spcBef>
                <a:spcPts val="0"/>
              </a:spcBef>
              <a:spcAft>
                <a:spcPts val="0"/>
              </a:spcAft>
              <a:buSzPts val="2800"/>
              <a:buNone/>
            </a:pPr>
            <a:r>
              <a:rPr lang="en-US" sz="3200">
                <a:solidFill>
                  <a:srgbClr val="327176"/>
                </a:solidFill>
              </a:rPr>
              <a:t>1. TỔNG QUAN NGÀNH SẢN XUẤT XI MĂNG</a:t>
            </a:r>
            <a:endParaRPr/>
          </a:p>
        </p:txBody>
      </p:sp>
      <p:sp>
        <p:nvSpPr>
          <p:cNvPr id="508" name="Google Shape;508;p16"/>
          <p:cNvSpPr/>
          <p:nvPr/>
        </p:nvSpPr>
        <p:spPr>
          <a:xfrm>
            <a:off x="594717" y="1557834"/>
            <a:ext cx="5373787" cy="560784"/>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None/>
            </a:pPr>
            <a:r>
              <a:rPr lang="en-US" sz="4375" b="0" i="0" u="none" strike="noStrike" cap="none">
                <a:solidFill>
                  <a:srgbClr val="2C2821"/>
                </a:solidFill>
                <a:latin typeface="Arial"/>
                <a:ea typeface="Arial"/>
                <a:cs typeface="Arial"/>
                <a:sym typeface="Arial"/>
              </a:rPr>
              <a:t>90+</a:t>
            </a:r>
            <a:endParaRPr sz="4375" b="0" i="0" u="none" strike="noStrike" cap="none">
              <a:solidFill>
                <a:srgbClr val="000000"/>
              </a:solidFill>
              <a:latin typeface="Arial"/>
              <a:ea typeface="Arial"/>
              <a:cs typeface="Arial"/>
              <a:sym typeface="Arial"/>
            </a:endParaRPr>
          </a:p>
        </p:txBody>
      </p:sp>
      <p:sp>
        <p:nvSpPr>
          <p:cNvPr id="509" name="Google Shape;509;p16"/>
          <p:cNvSpPr/>
          <p:nvPr/>
        </p:nvSpPr>
        <p:spPr>
          <a:xfrm>
            <a:off x="2219524" y="2330946"/>
            <a:ext cx="2124174" cy="265509"/>
          </a:xfrm>
          <a:prstGeom prst="rect">
            <a:avLst/>
          </a:prstGeom>
          <a:noFill/>
          <a:ln>
            <a:noFill/>
          </a:ln>
        </p:spPr>
        <p:txBody>
          <a:bodyPr spcFirstLastPara="1" wrap="square" lIns="0" tIns="0" rIns="0" bIns="0" anchor="t" anchorCtr="0">
            <a:noAutofit/>
          </a:bodyPr>
          <a:lstStyle/>
          <a:p>
            <a:pPr marL="0" marR="0" lvl="0" indent="0" algn="ctr" rtl="0">
              <a:lnSpc>
                <a:spcPct val="124955"/>
              </a:lnSpc>
              <a:spcBef>
                <a:spcPts val="0"/>
              </a:spcBef>
              <a:spcAft>
                <a:spcPts val="0"/>
              </a:spcAft>
              <a:buNone/>
            </a:pPr>
            <a:r>
              <a:rPr lang="en-US" sz="1667" b="0" i="0" u="none" strike="noStrike" cap="none">
                <a:solidFill>
                  <a:srgbClr val="2C2821"/>
                </a:solidFill>
                <a:latin typeface="Arial"/>
                <a:ea typeface="Arial"/>
                <a:cs typeface="Arial"/>
                <a:sym typeface="Arial"/>
              </a:rPr>
              <a:t>Dây chuyền sản xuất</a:t>
            </a:r>
            <a:endParaRPr sz="1667" b="0" i="0" u="none" strike="noStrike" cap="none">
              <a:solidFill>
                <a:srgbClr val="000000"/>
              </a:solidFill>
              <a:latin typeface="Arial"/>
              <a:ea typeface="Arial"/>
              <a:cs typeface="Arial"/>
              <a:sym typeface="Arial"/>
            </a:endParaRPr>
          </a:p>
        </p:txBody>
      </p:sp>
      <p:sp>
        <p:nvSpPr>
          <p:cNvPr id="510" name="Google Shape;510;p16"/>
          <p:cNvSpPr/>
          <p:nvPr/>
        </p:nvSpPr>
        <p:spPr>
          <a:xfrm>
            <a:off x="594717" y="2698354"/>
            <a:ext cx="5373787" cy="271859"/>
          </a:xfrm>
          <a:prstGeom prst="rect">
            <a:avLst/>
          </a:prstGeom>
          <a:noFill/>
          <a:ln>
            <a:noFill/>
          </a:ln>
        </p:spPr>
        <p:txBody>
          <a:bodyPr spcFirstLastPara="1" wrap="square" lIns="0" tIns="0" rIns="0" bIns="0" anchor="t" anchorCtr="0">
            <a:noAutofit/>
          </a:bodyPr>
          <a:lstStyle/>
          <a:p>
            <a:pPr marL="0" marR="0" lvl="0" indent="0" algn="ctr" rtl="0">
              <a:lnSpc>
                <a:spcPct val="159414"/>
              </a:lnSpc>
              <a:spcBef>
                <a:spcPts val="0"/>
              </a:spcBef>
              <a:spcAft>
                <a:spcPts val="0"/>
              </a:spcAft>
              <a:buNone/>
            </a:pPr>
            <a:r>
              <a:rPr lang="en-US" sz="1333" b="0" i="0" u="none" strike="noStrike" cap="none">
                <a:solidFill>
                  <a:srgbClr val="2C2821"/>
                </a:solidFill>
                <a:latin typeface="Arial"/>
                <a:ea typeface="Arial"/>
                <a:cs typeface="Arial"/>
                <a:sym typeface="Arial"/>
              </a:rPr>
              <a:t>Số lượng dây chuyền sản xuất xi măng lò quay hiện có tại Việt Nam</a:t>
            </a:r>
            <a:endParaRPr sz="1333" b="0" i="0" u="none" strike="noStrike" cap="none">
              <a:solidFill>
                <a:srgbClr val="000000"/>
              </a:solidFill>
              <a:latin typeface="Arial"/>
              <a:ea typeface="Arial"/>
              <a:cs typeface="Arial"/>
              <a:sym typeface="Arial"/>
            </a:endParaRPr>
          </a:p>
        </p:txBody>
      </p:sp>
      <p:sp>
        <p:nvSpPr>
          <p:cNvPr id="511" name="Google Shape;511;p16"/>
          <p:cNvSpPr/>
          <p:nvPr/>
        </p:nvSpPr>
        <p:spPr>
          <a:xfrm>
            <a:off x="6223397" y="1557834"/>
            <a:ext cx="5373886" cy="560784"/>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None/>
            </a:pPr>
            <a:r>
              <a:rPr lang="en-US" sz="4375" b="0" i="0" u="none" strike="noStrike" cap="none">
                <a:solidFill>
                  <a:srgbClr val="2C2821"/>
                </a:solidFill>
                <a:latin typeface="Arial"/>
                <a:ea typeface="Arial"/>
                <a:cs typeface="Arial"/>
                <a:sym typeface="Arial"/>
              </a:rPr>
              <a:t>120 triệu</a:t>
            </a:r>
            <a:endParaRPr sz="4375" b="0" i="0" u="none" strike="noStrike" cap="none">
              <a:solidFill>
                <a:srgbClr val="000000"/>
              </a:solidFill>
              <a:latin typeface="Arial"/>
              <a:ea typeface="Arial"/>
              <a:cs typeface="Arial"/>
              <a:sym typeface="Arial"/>
            </a:endParaRPr>
          </a:p>
        </p:txBody>
      </p:sp>
      <p:sp>
        <p:nvSpPr>
          <p:cNvPr id="512" name="Google Shape;512;p16"/>
          <p:cNvSpPr/>
          <p:nvPr/>
        </p:nvSpPr>
        <p:spPr>
          <a:xfrm>
            <a:off x="7848204" y="2330946"/>
            <a:ext cx="2124174" cy="265509"/>
          </a:xfrm>
          <a:prstGeom prst="rect">
            <a:avLst/>
          </a:prstGeom>
          <a:noFill/>
          <a:ln>
            <a:noFill/>
          </a:ln>
        </p:spPr>
        <p:txBody>
          <a:bodyPr spcFirstLastPara="1" wrap="square" lIns="0" tIns="0" rIns="0" bIns="0" anchor="t" anchorCtr="0">
            <a:noAutofit/>
          </a:bodyPr>
          <a:lstStyle/>
          <a:p>
            <a:pPr marL="0" marR="0" lvl="0" indent="0" algn="ctr" rtl="0">
              <a:lnSpc>
                <a:spcPct val="124955"/>
              </a:lnSpc>
              <a:spcBef>
                <a:spcPts val="0"/>
              </a:spcBef>
              <a:spcAft>
                <a:spcPts val="0"/>
              </a:spcAft>
              <a:buNone/>
            </a:pPr>
            <a:r>
              <a:rPr lang="en-US" sz="1667" b="0" i="0" u="none" strike="noStrike" cap="none">
                <a:solidFill>
                  <a:srgbClr val="2C2821"/>
                </a:solidFill>
                <a:latin typeface="Arial"/>
                <a:ea typeface="Arial"/>
                <a:cs typeface="Arial"/>
                <a:sym typeface="Arial"/>
              </a:rPr>
              <a:t>Tấn sản phẩm</a:t>
            </a:r>
            <a:endParaRPr sz="1667" b="0" i="0" u="none" strike="noStrike" cap="none">
              <a:solidFill>
                <a:srgbClr val="000000"/>
              </a:solidFill>
              <a:latin typeface="Arial"/>
              <a:ea typeface="Arial"/>
              <a:cs typeface="Arial"/>
              <a:sym typeface="Arial"/>
            </a:endParaRPr>
          </a:p>
        </p:txBody>
      </p:sp>
      <p:sp>
        <p:nvSpPr>
          <p:cNvPr id="513" name="Google Shape;513;p16"/>
          <p:cNvSpPr/>
          <p:nvPr/>
        </p:nvSpPr>
        <p:spPr>
          <a:xfrm>
            <a:off x="6223397" y="2698354"/>
            <a:ext cx="5373886" cy="271859"/>
          </a:xfrm>
          <a:prstGeom prst="rect">
            <a:avLst/>
          </a:prstGeom>
          <a:noFill/>
          <a:ln>
            <a:noFill/>
          </a:ln>
        </p:spPr>
        <p:txBody>
          <a:bodyPr spcFirstLastPara="1" wrap="square" lIns="0" tIns="0" rIns="0" bIns="0" anchor="t" anchorCtr="0">
            <a:noAutofit/>
          </a:bodyPr>
          <a:lstStyle/>
          <a:p>
            <a:pPr marL="0" marR="0" lvl="0" indent="0" algn="ctr" rtl="0">
              <a:lnSpc>
                <a:spcPct val="159414"/>
              </a:lnSpc>
              <a:spcBef>
                <a:spcPts val="0"/>
              </a:spcBef>
              <a:spcAft>
                <a:spcPts val="0"/>
              </a:spcAft>
              <a:buNone/>
            </a:pPr>
            <a:r>
              <a:rPr lang="en-US" sz="1333" b="0" i="0" u="none" strike="noStrike" cap="none">
                <a:solidFill>
                  <a:srgbClr val="2C2821"/>
                </a:solidFill>
                <a:latin typeface="Arial"/>
                <a:ea typeface="Arial"/>
                <a:cs typeface="Arial"/>
                <a:sym typeface="Arial"/>
              </a:rPr>
              <a:t>Sản lượng xi măng và clinker năm 2023</a:t>
            </a:r>
            <a:endParaRPr sz="1333" b="0" i="0" u="none" strike="noStrike" cap="none">
              <a:solidFill>
                <a:srgbClr val="000000"/>
              </a:solidFill>
              <a:latin typeface="Arial"/>
              <a:ea typeface="Arial"/>
              <a:cs typeface="Arial"/>
              <a:sym typeface="Arial"/>
            </a:endParaRPr>
          </a:p>
        </p:txBody>
      </p:sp>
      <p:sp>
        <p:nvSpPr>
          <p:cNvPr id="514" name="Google Shape;514;p16"/>
          <p:cNvSpPr/>
          <p:nvPr/>
        </p:nvSpPr>
        <p:spPr>
          <a:xfrm>
            <a:off x="594717" y="3564931"/>
            <a:ext cx="5373787" cy="560784"/>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None/>
            </a:pPr>
            <a:r>
              <a:rPr lang="en-US" sz="4375" b="0" i="0" u="none" strike="noStrike" cap="none">
                <a:solidFill>
                  <a:srgbClr val="2C2821"/>
                </a:solidFill>
                <a:latin typeface="Arial"/>
                <a:ea typeface="Arial"/>
                <a:cs typeface="Arial"/>
                <a:sym typeface="Arial"/>
              </a:rPr>
              <a:t>30-35 triệu</a:t>
            </a:r>
            <a:endParaRPr sz="4375" b="0" i="0" u="none" strike="noStrike" cap="none">
              <a:solidFill>
                <a:srgbClr val="000000"/>
              </a:solidFill>
              <a:latin typeface="Arial"/>
              <a:ea typeface="Arial"/>
              <a:cs typeface="Arial"/>
              <a:sym typeface="Arial"/>
            </a:endParaRPr>
          </a:p>
        </p:txBody>
      </p:sp>
      <p:sp>
        <p:nvSpPr>
          <p:cNvPr id="515" name="Google Shape;515;p16"/>
          <p:cNvSpPr/>
          <p:nvPr/>
        </p:nvSpPr>
        <p:spPr>
          <a:xfrm>
            <a:off x="2219524" y="4338043"/>
            <a:ext cx="2124174" cy="265509"/>
          </a:xfrm>
          <a:prstGeom prst="rect">
            <a:avLst/>
          </a:prstGeom>
          <a:noFill/>
          <a:ln>
            <a:noFill/>
          </a:ln>
        </p:spPr>
        <p:txBody>
          <a:bodyPr spcFirstLastPara="1" wrap="square" lIns="0" tIns="0" rIns="0" bIns="0" anchor="t" anchorCtr="0">
            <a:noAutofit/>
          </a:bodyPr>
          <a:lstStyle/>
          <a:p>
            <a:pPr marL="0" marR="0" lvl="0" indent="0" algn="ctr" rtl="0">
              <a:lnSpc>
                <a:spcPct val="124955"/>
              </a:lnSpc>
              <a:spcBef>
                <a:spcPts val="0"/>
              </a:spcBef>
              <a:spcAft>
                <a:spcPts val="0"/>
              </a:spcAft>
              <a:buNone/>
            </a:pPr>
            <a:r>
              <a:rPr lang="en-US" sz="1667" b="0" i="0" u="none" strike="noStrike" cap="none">
                <a:solidFill>
                  <a:srgbClr val="2C2821"/>
                </a:solidFill>
                <a:latin typeface="Arial"/>
                <a:ea typeface="Arial"/>
                <a:cs typeface="Arial"/>
                <a:sym typeface="Arial"/>
              </a:rPr>
              <a:t>Tấn xuất khẩu</a:t>
            </a:r>
            <a:endParaRPr sz="1667" b="0" i="0" u="none" strike="noStrike" cap="none">
              <a:solidFill>
                <a:srgbClr val="000000"/>
              </a:solidFill>
              <a:latin typeface="Arial"/>
              <a:ea typeface="Arial"/>
              <a:cs typeface="Arial"/>
              <a:sym typeface="Arial"/>
            </a:endParaRPr>
          </a:p>
        </p:txBody>
      </p:sp>
      <p:sp>
        <p:nvSpPr>
          <p:cNvPr id="516" name="Google Shape;516;p16"/>
          <p:cNvSpPr/>
          <p:nvPr/>
        </p:nvSpPr>
        <p:spPr>
          <a:xfrm>
            <a:off x="594717" y="4705450"/>
            <a:ext cx="5373787" cy="271859"/>
          </a:xfrm>
          <a:prstGeom prst="rect">
            <a:avLst/>
          </a:prstGeom>
          <a:noFill/>
          <a:ln>
            <a:noFill/>
          </a:ln>
        </p:spPr>
        <p:txBody>
          <a:bodyPr spcFirstLastPara="1" wrap="square" lIns="0" tIns="0" rIns="0" bIns="0" anchor="t" anchorCtr="0">
            <a:noAutofit/>
          </a:bodyPr>
          <a:lstStyle/>
          <a:p>
            <a:pPr marL="0" marR="0" lvl="0" indent="0" algn="ctr" rtl="0">
              <a:lnSpc>
                <a:spcPct val="159414"/>
              </a:lnSpc>
              <a:spcBef>
                <a:spcPts val="0"/>
              </a:spcBef>
              <a:spcAft>
                <a:spcPts val="0"/>
              </a:spcAft>
              <a:buNone/>
            </a:pPr>
            <a:r>
              <a:rPr lang="en-US" sz="1333" b="0" i="0" u="none" strike="noStrike" cap="none">
                <a:solidFill>
                  <a:srgbClr val="2C2821"/>
                </a:solidFill>
                <a:latin typeface="Arial"/>
                <a:ea typeface="Arial"/>
                <a:cs typeface="Arial"/>
                <a:sym typeface="Arial"/>
              </a:rPr>
              <a:t>Lượng xi măng xuất khẩu hàng năm</a:t>
            </a:r>
            <a:endParaRPr sz="1333" b="0" i="0" u="none" strike="noStrike" cap="none">
              <a:solidFill>
                <a:srgbClr val="000000"/>
              </a:solidFill>
              <a:latin typeface="Arial"/>
              <a:ea typeface="Arial"/>
              <a:cs typeface="Arial"/>
              <a:sym typeface="Arial"/>
            </a:endParaRPr>
          </a:p>
        </p:txBody>
      </p:sp>
      <p:sp>
        <p:nvSpPr>
          <p:cNvPr id="517" name="Google Shape;517;p16"/>
          <p:cNvSpPr/>
          <p:nvPr/>
        </p:nvSpPr>
        <p:spPr>
          <a:xfrm>
            <a:off x="6223397" y="3564931"/>
            <a:ext cx="5373886" cy="560784"/>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None/>
            </a:pPr>
            <a:r>
              <a:rPr lang="en-US" sz="4375" b="0" i="0" u="none" strike="noStrike" cap="none">
                <a:solidFill>
                  <a:srgbClr val="2C2821"/>
                </a:solidFill>
                <a:latin typeface="Arial"/>
                <a:ea typeface="Arial"/>
                <a:cs typeface="Arial"/>
                <a:sym typeface="Arial"/>
              </a:rPr>
              <a:t>6-7%</a:t>
            </a:r>
            <a:endParaRPr sz="4375" b="0" i="0" u="none" strike="noStrike" cap="none">
              <a:solidFill>
                <a:srgbClr val="000000"/>
              </a:solidFill>
              <a:latin typeface="Arial"/>
              <a:ea typeface="Arial"/>
              <a:cs typeface="Arial"/>
              <a:sym typeface="Arial"/>
            </a:endParaRPr>
          </a:p>
        </p:txBody>
      </p:sp>
      <p:sp>
        <p:nvSpPr>
          <p:cNvPr id="518" name="Google Shape;518;p16"/>
          <p:cNvSpPr/>
          <p:nvPr/>
        </p:nvSpPr>
        <p:spPr>
          <a:xfrm>
            <a:off x="7736483" y="4338043"/>
            <a:ext cx="2347714" cy="265509"/>
          </a:xfrm>
          <a:prstGeom prst="rect">
            <a:avLst/>
          </a:prstGeom>
          <a:noFill/>
          <a:ln>
            <a:noFill/>
          </a:ln>
        </p:spPr>
        <p:txBody>
          <a:bodyPr spcFirstLastPara="1" wrap="square" lIns="0" tIns="0" rIns="0" bIns="0" anchor="t" anchorCtr="0">
            <a:noAutofit/>
          </a:bodyPr>
          <a:lstStyle/>
          <a:p>
            <a:pPr marL="0" marR="0" lvl="0" indent="0" algn="ctr" rtl="0">
              <a:lnSpc>
                <a:spcPct val="124955"/>
              </a:lnSpc>
              <a:spcBef>
                <a:spcPts val="0"/>
              </a:spcBef>
              <a:spcAft>
                <a:spcPts val="0"/>
              </a:spcAft>
              <a:buNone/>
            </a:pPr>
            <a:r>
              <a:rPr lang="en-US" sz="1667" b="0" i="0" u="none" strike="noStrike" cap="none">
                <a:solidFill>
                  <a:srgbClr val="2C2821"/>
                </a:solidFill>
                <a:latin typeface="Arial"/>
                <a:ea typeface="Arial"/>
                <a:cs typeface="Arial"/>
                <a:sym typeface="Arial"/>
              </a:rPr>
              <a:t>Năng lượng công nghiệp</a:t>
            </a:r>
            <a:endParaRPr sz="1667" b="0" i="0" u="none" strike="noStrike" cap="none">
              <a:solidFill>
                <a:srgbClr val="000000"/>
              </a:solidFill>
              <a:latin typeface="Arial"/>
              <a:ea typeface="Arial"/>
              <a:cs typeface="Arial"/>
              <a:sym typeface="Arial"/>
            </a:endParaRPr>
          </a:p>
        </p:txBody>
      </p:sp>
      <p:sp>
        <p:nvSpPr>
          <p:cNvPr id="519" name="Google Shape;519;p16"/>
          <p:cNvSpPr/>
          <p:nvPr/>
        </p:nvSpPr>
        <p:spPr>
          <a:xfrm>
            <a:off x="6223397" y="4705449"/>
            <a:ext cx="5373886" cy="543718"/>
          </a:xfrm>
          <a:prstGeom prst="rect">
            <a:avLst/>
          </a:prstGeom>
          <a:noFill/>
          <a:ln>
            <a:noFill/>
          </a:ln>
        </p:spPr>
        <p:txBody>
          <a:bodyPr spcFirstLastPara="1" wrap="square" lIns="0" tIns="0" rIns="0" bIns="0" anchor="t" anchorCtr="0">
            <a:noAutofit/>
          </a:bodyPr>
          <a:lstStyle/>
          <a:p>
            <a:pPr marL="0" marR="0" lvl="0" indent="0" algn="ctr" rtl="0">
              <a:lnSpc>
                <a:spcPct val="159414"/>
              </a:lnSpc>
              <a:spcBef>
                <a:spcPts val="0"/>
              </a:spcBef>
              <a:spcAft>
                <a:spcPts val="0"/>
              </a:spcAft>
              <a:buNone/>
            </a:pPr>
            <a:r>
              <a:rPr lang="en-US" sz="1333" b="0" i="0" u="none" strike="noStrike" cap="none">
                <a:solidFill>
                  <a:srgbClr val="2C2821"/>
                </a:solidFill>
                <a:latin typeface="Arial"/>
                <a:ea typeface="Arial"/>
                <a:cs typeface="Arial"/>
                <a:sym typeface="Arial"/>
              </a:rPr>
              <a:t>Tỷ lệ tiêu thụ năng lượng của ngành xi măng trong tổng năng lượng công nghiệp</a:t>
            </a:r>
            <a:endParaRPr sz="1333" b="0" i="0" u="none" strike="noStrike" cap="none">
              <a:solidFill>
                <a:srgbClr val="000000"/>
              </a:solidFill>
              <a:latin typeface="Arial"/>
              <a:ea typeface="Arial"/>
              <a:cs typeface="Arial"/>
              <a:sym typeface="Arial"/>
            </a:endParaRPr>
          </a:p>
        </p:txBody>
      </p:sp>
      <p:sp>
        <p:nvSpPr>
          <p:cNvPr id="520" name="Google Shape;520;p16"/>
          <p:cNvSpPr/>
          <p:nvPr/>
        </p:nvSpPr>
        <p:spPr>
          <a:xfrm>
            <a:off x="594718" y="5440264"/>
            <a:ext cx="11002566" cy="815578"/>
          </a:xfrm>
          <a:prstGeom prst="rect">
            <a:avLst/>
          </a:prstGeom>
          <a:noFill/>
          <a:ln>
            <a:noFill/>
          </a:ln>
        </p:spPr>
        <p:txBody>
          <a:bodyPr spcFirstLastPara="1" wrap="square" lIns="0" tIns="0" rIns="0" bIns="0" anchor="t" anchorCtr="0">
            <a:noAutofit/>
          </a:bodyPr>
          <a:lstStyle/>
          <a:p>
            <a:pPr marL="0" marR="0" lvl="0" indent="0" algn="l" rtl="0">
              <a:lnSpc>
                <a:spcPct val="159414"/>
              </a:lnSpc>
              <a:spcBef>
                <a:spcPts val="0"/>
              </a:spcBef>
              <a:spcAft>
                <a:spcPts val="0"/>
              </a:spcAft>
              <a:buNone/>
            </a:pPr>
            <a:r>
              <a:rPr lang="en-US" sz="1333" b="0" i="0" u="none" strike="noStrike" cap="none">
                <a:solidFill>
                  <a:srgbClr val="2C2821"/>
                </a:solidFill>
                <a:latin typeface="Arial"/>
                <a:ea typeface="Arial"/>
                <a:cs typeface="Arial"/>
                <a:sym typeface="Arial"/>
              </a:rPr>
              <a:t>Ngành xi măng Việt Nam đã phát triển mạnh mẽ trong những năm qua, trở thành một trong những quốc gia sản xuất và xuất khẩu xi măng hàng đầu thế giới. Với hơn 90 dây chuyền sản xuất, ngành này đóng góp đáng kể vào nền kinh tế quốc gia, nhưng cũng đặt ra nhiều thách thức về sử dụng năng lượng hiệu quả.</a:t>
            </a:r>
            <a:endParaRPr sz="1333" b="0" i="0" u="none" strike="noStrike" cap="none">
              <a:solidFill>
                <a:srgbClr val="000000"/>
              </a:solidFill>
              <a:latin typeface="Arial"/>
              <a:ea typeface="Arial"/>
              <a:cs typeface="Arial"/>
              <a:sym typeface="Arial"/>
            </a:endParaRPr>
          </a:p>
        </p:txBody>
      </p:sp>
      <p:pic>
        <p:nvPicPr>
          <p:cNvPr id="2" name="Picture 1" descr="A blue and green logo&#10;&#10;Description automatically generated">
            <a:extLst>
              <a:ext uri="{FF2B5EF4-FFF2-40B4-BE49-F238E27FC236}">
                <a16:creationId xmlns:a16="http://schemas.microsoft.com/office/drawing/2014/main" id="{A34A524A-C976-FE78-C05B-00514EEA4E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360" y="-118511"/>
            <a:ext cx="1260953" cy="831363"/>
          </a:xfrm>
          <a:prstGeom prst="rect">
            <a:avLst/>
          </a:prstGeom>
        </p:spPr>
      </p:pic>
      <p:cxnSp>
        <p:nvCxnSpPr>
          <p:cNvPr id="3" name="Straight Connector 2">
            <a:extLst>
              <a:ext uri="{FF2B5EF4-FFF2-40B4-BE49-F238E27FC236}">
                <a16:creationId xmlns:a16="http://schemas.microsoft.com/office/drawing/2014/main" id="{07DF56AA-717E-A975-A9C5-A5809E656ADB}"/>
              </a:ext>
            </a:extLst>
          </p:cNvPr>
          <p:cNvCxnSpPr/>
          <p:nvPr/>
        </p:nvCxnSpPr>
        <p:spPr>
          <a:xfrm>
            <a:off x="609600" y="712852"/>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B4768AA-8AD3-DE69-8D11-53DCD6C59699}"/>
              </a:ext>
            </a:extLst>
          </p:cNvPr>
          <p:cNvSpPr txBox="1"/>
          <p:nvPr/>
        </p:nvSpPr>
        <p:spPr>
          <a:xfrm>
            <a:off x="1499324" y="197924"/>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5" name="Picture 4">
            <a:extLst>
              <a:ext uri="{FF2B5EF4-FFF2-40B4-BE49-F238E27FC236}">
                <a16:creationId xmlns:a16="http://schemas.microsoft.com/office/drawing/2014/main" id="{C8373D17-4D79-ECE9-B38A-98204F5A34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51164" y="0"/>
            <a:ext cx="1903411" cy="791366"/>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Google Shape;525;p17"/>
          <p:cNvSpPr txBox="1">
            <a:spLocks noGrp="1"/>
          </p:cNvSpPr>
          <p:nvPr>
            <p:ph type="title" idx="4294967295"/>
          </p:nvPr>
        </p:nvSpPr>
        <p:spPr>
          <a:xfrm>
            <a:off x="225136" y="749045"/>
            <a:ext cx="11890664"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000">
                <a:solidFill>
                  <a:srgbClr val="327176"/>
                </a:solidFill>
                <a:latin typeface="+mj-lt"/>
              </a:rPr>
              <a:t>2. CƯỜNG ĐỘ NĂNG LƯỢNG TRONG CÁC NGÀNH CÔNG NGHIỆP TRỌNG ĐIỂM TẠI VIỆT NAM</a:t>
            </a:r>
            <a:endParaRPr sz="2000">
              <a:solidFill>
                <a:srgbClr val="327176"/>
              </a:solidFill>
              <a:latin typeface="+mj-lt"/>
            </a:endParaRPr>
          </a:p>
        </p:txBody>
      </p:sp>
      <p:pic>
        <p:nvPicPr>
          <p:cNvPr id="526" name="Google Shape;526;p17"/>
          <p:cNvPicPr preferRelativeResize="0"/>
          <p:nvPr/>
        </p:nvPicPr>
        <p:blipFill rotWithShape="1">
          <a:blip r:embed="rId3">
            <a:alphaModFix/>
          </a:blip>
          <a:srcRect/>
          <a:stretch/>
        </p:blipFill>
        <p:spPr>
          <a:xfrm>
            <a:off x="1107440" y="1414005"/>
            <a:ext cx="9692640" cy="480031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sp>
        <p:nvSpPr>
          <p:cNvPr id="531" name="Google Shape;531;p18"/>
          <p:cNvSpPr txBox="1">
            <a:spLocks noGrp="1"/>
          </p:cNvSpPr>
          <p:nvPr>
            <p:ph type="title" idx="4294967295"/>
          </p:nvPr>
        </p:nvSpPr>
        <p:spPr>
          <a:xfrm>
            <a:off x="609600" y="625906"/>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2400" b="1">
                <a:solidFill>
                  <a:srgbClr val="327176"/>
                </a:solidFill>
                <a:latin typeface="Times New Roman" panose="02020603050405020304" pitchFamily="18" charset="0"/>
                <a:cs typeface="Times New Roman" panose="02020603050405020304" pitchFamily="18" charset="0"/>
              </a:rPr>
              <a:t>3. CƯỜNG ĐỘ NĂNG LƯỢNG NHIỆT TRUNG BÌNH CỦA CLINKER</a:t>
            </a:r>
            <a:endParaRPr sz="2400" b="1">
              <a:solidFill>
                <a:srgbClr val="327176"/>
              </a:solidFill>
              <a:latin typeface="Times New Roman" panose="02020603050405020304" pitchFamily="18" charset="0"/>
              <a:cs typeface="Times New Roman" panose="02020603050405020304" pitchFamily="18" charset="0"/>
            </a:endParaRPr>
          </a:p>
        </p:txBody>
      </p:sp>
      <p:sp>
        <p:nvSpPr>
          <p:cNvPr id="532" name="Google Shape;532;p18"/>
          <p:cNvSpPr txBox="1"/>
          <p:nvPr/>
        </p:nvSpPr>
        <p:spPr>
          <a:xfrm>
            <a:off x="609600" y="1323700"/>
            <a:ext cx="5294290" cy="4893647"/>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en-US" sz="1600" b="0" i="0" u="none" strike="noStrike" cap="none" dirty="0">
                <a:solidFill>
                  <a:srgbClr val="000000"/>
                </a:solidFill>
                <a:latin typeface="Arial"/>
                <a:ea typeface="Arial"/>
                <a:cs typeface="Arial"/>
                <a:sym typeface="Arial"/>
              </a:rPr>
              <a:t>Cường </a:t>
            </a:r>
            <a:r>
              <a:rPr lang="en-US" sz="1600" b="0" i="0" u="none" strike="noStrike" cap="none" dirty="0" err="1">
                <a:solidFill>
                  <a:srgbClr val="000000"/>
                </a:solidFill>
                <a:latin typeface="Arial"/>
                <a:ea typeface="Arial"/>
                <a:cs typeface="Arial"/>
                <a:sym typeface="Arial"/>
              </a:rPr>
              <a:t>độ</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năng</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lượng</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nhiệt</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toàn</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cầu</a:t>
            </a:r>
            <a:r>
              <a:rPr lang="en-US" sz="1600" b="0" i="0" u="none" strike="noStrike" cap="none" dirty="0">
                <a:solidFill>
                  <a:srgbClr val="000000"/>
                </a:solidFill>
                <a:latin typeface="Arial"/>
                <a:ea typeface="Arial"/>
                <a:cs typeface="Arial"/>
                <a:sym typeface="Arial"/>
              </a:rPr>
              <a:t> trong </a:t>
            </a:r>
            <a:r>
              <a:rPr lang="en-US" sz="1600" b="0" i="0" u="none" strike="noStrike" cap="none" dirty="0" err="1">
                <a:solidFill>
                  <a:srgbClr val="000000"/>
                </a:solidFill>
                <a:latin typeface="Arial"/>
                <a:ea typeface="Arial"/>
                <a:cs typeface="Arial"/>
                <a:sym typeface="Arial"/>
              </a:rPr>
              <a:t>sản</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xuất</a:t>
            </a:r>
            <a:r>
              <a:rPr lang="en-US" sz="1600" b="0" i="0" u="none" strike="noStrike" cap="none" dirty="0">
                <a:solidFill>
                  <a:srgbClr val="000000"/>
                </a:solidFill>
                <a:latin typeface="Arial"/>
                <a:ea typeface="Arial"/>
                <a:cs typeface="Arial"/>
                <a:sym typeface="Arial"/>
              </a:rPr>
              <a:t> clinker </a:t>
            </a:r>
            <a:r>
              <a:rPr lang="en-US" sz="1600" b="0" i="0" u="none" strike="noStrike" cap="none" dirty="0" err="1">
                <a:solidFill>
                  <a:srgbClr val="000000"/>
                </a:solidFill>
                <a:latin typeface="Arial"/>
                <a:ea typeface="Arial"/>
                <a:cs typeface="Arial"/>
                <a:sym typeface="Arial"/>
              </a:rPr>
              <a:t>theo</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loại</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nhiên</a:t>
            </a:r>
            <a:r>
              <a:rPr lang="en-US" sz="1600" b="0" i="0" u="none" strike="noStrike" cap="none" dirty="0">
                <a:solidFill>
                  <a:srgbClr val="000000"/>
                </a:solidFill>
                <a:latin typeface="Arial"/>
                <a:ea typeface="Arial"/>
                <a:cs typeface="Arial"/>
                <a:sym typeface="Arial"/>
              </a:rPr>
              <a:t> liệu trong </a:t>
            </a:r>
            <a:r>
              <a:rPr lang="en-US" sz="1600" b="0" i="0" u="none" strike="noStrike" cap="none" dirty="0" err="1">
                <a:solidFill>
                  <a:srgbClr val="000000"/>
                </a:solidFill>
                <a:latin typeface="Arial"/>
                <a:ea typeface="Arial"/>
                <a:cs typeface="Arial"/>
                <a:sym typeface="Arial"/>
              </a:rPr>
              <a:t>kịch</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bản</a:t>
            </a:r>
            <a:r>
              <a:rPr lang="en-US" sz="1600" b="0" i="0" u="none" strike="noStrike" cap="none" dirty="0">
                <a:solidFill>
                  <a:srgbClr val="000000"/>
                </a:solidFill>
                <a:latin typeface="Arial"/>
                <a:ea typeface="Arial"/>
                <a:cs typeface="Arial"/>
                <a:sym typeface="Arial"/>
              </a:rPr>
              <a:t> Net Zero, </a:t>
            </a:r>
            <a:r>
              <a:rPr lang="en-US" sz="1600" b="0" i="0" u="none" strike="noStrike" cap="none" dirty="0" err="1">
                <a:solidFill>
                  <a:srgbClr val="000000"/>
                </a:solidFill>
                <a:latin typeface="Arial"/>
                <a:ea typeface="Arial"/>
                <a:cs typeface="Arial"/>
                <a:sym typeface="Arial"/>
              </a:rPr>
              <a:t>giai</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đoạn</a:t>
            </a:r>
            <a:r>
              <a:rPr lang="en-US" sz="1600" b="0" i="0" u="none" strike="noStrike" cap="none" dirty="0">
                <a:solidFill>
                  <a:srgbClr val="000000"/>
                </a:solidFill>
                <a:latin typeface="Arial"/>
                <a:ea typeface="Arial"/>
                <a:cs typeface="Arial"/>
                <a:sym typeface="Arial"/>
              </a:rPr>
              <a:t> 2010-2030</a:t>
            </a:r>
            <a:endParaRPr sz="1600" b="0" i="0" u="none" strike="noStrike" cap="none" dirty="0">
              <a:solidFill>
                <a:srgbClr val="000000"/>
              </a:solidFill>
              <a:latin typeface="Arial"/>
              <a:ea typeface="Arial"/>
              <a:cs typeface="Arial"/>
              <a:sym typeface="Arial"/>
            </a:endParaRPr>
          </a:p>
          <a:p>
            <a:pPr marL="0" marR="0" lvl="0" indent="0" algn="just" rtl="0">
              <a:lnSpc>
                <a:spcPct val="150000"/>
              </a:lnSpc>
              <a:spcBef>
                <a:spcPts val="0"/>
              </a:spcBef>
              <a:spcAft>
                <a:spcPts val="0"/>
              </a:spcAft>
              <a:buNone/>
            </a:pPr>
            <a:r>
              <a:rPr lang="en-US" sz="1600" b="0" i="0" u="none" strike="noStrike" cap="none" dirty="0" err="1">
                <a:solidFill>
                  <a:srgbClr val="000000"/>
                </a:solidFill>
                <a:latin typeface="Arial"/>
                <a:ea typeface="Arial"/>
                <a:cs typeface="Arial"/>
                <a:sym typeface="Arial"/>
              </a:rPr>
              <a:t>Nhiên</a:t>
            </a:r>
            <a:r>
              <a:rPr lang="en-US" sz="1600" b="0" i="0" u="none" strike="noStrike" cap="none" dirty="0">
                <a:solidFill>
                  <a:srgbClr val="000000"/>
                </a:solidFill>
                <a:latin typeface="Arial"/>
                <a:ea typeface="Arial"/>
                <a:cs typeface="Arial"/>
                <a:sym typeface="Arial"/>
              </a:rPr>
              <a:t> liệu </a:t>
            </a:r>
            <a:r>
              <a:rPr lang="en-US" sz="1600" b="0" i="0" u="none" strike="noStrike" cap="none" dirty="0" err="1">
                <a:solidFill>
                  <a:srgbClr val="000000"/>
                </a:solidFill>
                <a:latin typeface="Arial"/>
                <a:ea typeface="Arial"/>
                <a:cs typeface="Arial"/>
                <a:sym typeface="Arial"/>
              </a:rPr>
              <a:t>hóa</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thạch</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tiếp</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tục</a:t>
            </a:r>
            <a:r>
              <a:rPr lang="en-US" sz="1600" b="0" i="0" u="none" strike="noStrike" cap="none" dirty="0">
                <a:solidFill>
                  <a:srgbClr val="000000"/>
                </a:solidFill>
                <a:latin typeface="Arial"/>
                <a:ea typeface="Arial"/>
                <a:cs typeface="Arial"/>
                <a:sym typeface="Arial"/>
              </a:rPr>
              <a:t> là </a:t>
            </a:r>
            <a:r>
              <a:rPr lang="en-US" sz="1600" b="0" i="0" u="none" strike="noStrike" cap="none" dirty="0" err="1">
                <a:solidFill>
                  <a:srgbClr val="000000"/>
                </a:solidFill>
                <a:latin typeface="Arial"/>
                <a:ea typeface="Arial"/>
                <a:cs typeface="Arial"/>
                <a:sym typeface="Arial"/>
              </a:rPr>
              <a:t>nguồn</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cung</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cấp</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năng</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lượng</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nhiệt</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chính</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cho</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ngành</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này</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chiếm</a:t>
            </a:r>
            <a:r>
              <a:rPr lang="en-US" sz="1600" b="0" i="0" u="none" strike="noStrike" cap="none" dirty="0">
                <a:solidFill>
                  <a:srgbClr val="000000"/>
                </a:solidFill>
                <a:latin typeface="Arial"/>
                <a:ea typeface="Arial"/>
                <a:cs typeface="Arial"/>
                <a:sym typeface="Arial"/>
              </a:rPr>
              <a:t> 90%) </a:t>
            </a:r>
            <a:r>
              <a:rPr lang="en-US" sz="1600" b="0" i="0" u="none" strike="noStrike" cap="none" dirty="0" err="1">
                <a:solidFill>
                  <a:srgbClr val="000000"/>
                </a:solidFill>
                <a:latin typeface="Arial"/>
                <a:ea typeface="Arial"/>
                <a:cs typeface="Arial"/>
                <a:sym typeface="Arial"/>
              </a:rPr>
              <a:t>vào</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năm</a:t>
            </a:r>
            <a:r>
              <a:rPr lang="en-US" sz="1600" b="0" i="0" u="none" strike="noStrike" cap="none" dirty="0">
                <a:solidFill>
                  <a:srgbClr val="000000"/>
                </a:solidFill>
                <a:latin typeface="Arial"/>
                <a:ea typeface="Arial"/>
                <a:cs typeface="Arial"/>
                <a:sym typeface="Arial"/>
              </a:rPr>
              <a:t> 2022, </a:t>
            </a:r>
            <a:r>
              <a:rPr lang="en-US" sz="1600" b="0" i="0" u="none" strike="noStrike" cap="none" dirty="0" err="1">
                <a:solidFill>
                  <a:srgbClr val="000000"/>
                </a:solidFill>
                <a:latin typeface="Arial"/>
                <a:ea typeface="Arial"/>
                <a:cs typeface="Arial"/>
                <a:sym typeface="Arial"/>
              </a:rPr>
              <a:t>tiếp</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theo</a:t>
            </a:r>
            <a:r>
              <a:rPr lang="en-US" sz="1600" b="0" i="0" u="none" strike="noStrike" cap="none" dirty="0">
                <a:solidFill>
                  <a:srgbClr val="000000"/>
                </a:solidFill>
                <a:latin typeface="Arial"/>
                <a:ea typeface="Arial"/>
                <a:cs typeface="Arial"/>
                <a:sym typeface="Arial"/>
              </a:rPr>
              <a:t> là </a:t>
            </a:r>
            <a:r>
              <a:rPr lang="en-US" sz="1600" b="0" i="0" u="none" strike="noStrike" cap="none" dirty="0" err="1">
                <a:solidFill>
                  <a:srgbClr val="000000"/>
                </a:solidFill>
                <a:latin typeface="Arial"/>
                <a:ea typeface="Arial"/>
                <a:cs typeface="Arial"/>
                <a:sym typeface="Arial"/>
              </a:rPr>
              <a:t>sinh</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khối</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và</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rác</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thải</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tái</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tạo</a:t>
            </a:r>
            <a:r>
              <a:rPr lang="en-US" sz="1600" b="0" i="0" u="none" strike="noStrike" cap="none" dirty="0">
                <a:solidFill>
                  <a:srgbClr val="000000"/>
                </a:solidFill>
                <a:latin typeface="Arial"/>
                <a:ea typeface="Arial"/>
                <a:cs typeface="Arial"/>
                <a:sym typeface="Arial"/>
              </a:rPr>
              <a:t> (4%) </a:t>
            </a:r>
            <a:r>
              <a:rPr lang="en-US" sz="1600" b="0" i="0" u="none" strike="noStrike" cap="none" dirty="0" err="1">
                <a:solidFill>
                  <a:srgbClr val="000000"/>
                </a:solidFill>
                <a:latin typeface="Arial"/>
                <a:ea typeface="Arial"/>
                <a:cs typeface="Arial"/>
                <a:sym typeface="Arial"/>
              </a:rPr>
              <a:t>và</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rác</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thải</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không</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tái</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tạo</a:t>
            </a:r>
            <a:r>
              <a:rPr lang="en-US" sz="1600" b="0" i="0" u="none" strike="noStrike" cap="none" dirty="0">
                <a:solidFill>
                  <a:srgbClr val="000000"/>
                </a:solidFill>
                <a:latin typeface="Arial"/>
                <a:ea typeface="Arial"/>
                <a:cs typeface="Arial"/>
                <a:sym typeface="Arial"/>
              </a:rPr>
              <a:t> (4%). </a:t>
            </a:r>
            <a:r>
              <a:rPr lang="en-US" sz="1600" b="0" i="0" u="none" strike="noStrike" cap="none" dirty="0" err="1">
                <a:solidFill>
                  <a:srgbClr val="000000"/>
                </a:solidFill>
                <a:latin typeface="Arial"/>
                <a:ea typeface="Arial"/>
                <a:cs typeface="Arial"/>
                <a:sym typeface="Arial"/>
              </a:rPr>
              <a:t>Việc</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áp</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dụng</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nhiên</a:t>
            </a:r>
            <a:r>
              <a:rPr lang="en-US" sz="1600" b="0" i="0" u="none" strike="noStrike" cap="none" dirty="0">
                <a:solidFill>
                  <a:srgbClr val="000000"/>
                </a:solidFill>
                <a:latin typeface="Arial"/>
                <a:ea typeface="Arial"/>
                <a:cs typeface="Arial"/>
                <a:sym typeface="Arial"/>
              </a:rPr>
              <a:t> liệu </a:t>
            </a:r>
            <a:r>
              <a:rPr lang="en-US" sz="1600" b="0" i="0" u="none" strike="noStrike" cap="none" dirty="0" err="1">
                <a:solidFill>
                  <a:srgbClr val="000000"/>
                </a:solidFill>
                <a:latin typeface="Arial"/>
                <a:ea typeface="Arial"/>
                <a:cs typeface="Arial"/>
                <a:sym typeface="Arial"/>
              </a:rPr>
              <a:t>Cacbon</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thấp</a:t>
            </a:r>
            <a:r>
              <a:rPr lang="en-US" sz="1600" b="0" i="0" u="none" strike="noStrike" cap="none" dirty="0">
                <a:solidFill>
                  <a:srgbClr val="000000"/>
                </a:solidFill>
                <a:latin typeface="Arial"/>
                <a:ea typeface="Arial"/>
                <a:cs typeface="Arial"/>
                <a:sym typeface="Arial"/>
              </a:rPr>
              <a:t> là </a:t>
            </a:r>
            <a:r>
              <a:rPr lang="en-US" sz="1600" b="0" i="0" u="none" strike="noStrike" cap="none" dirty="0" err="1">
                <a:solidFill>
                  <a:srgbClr val="000000"/>
                </a:solidFill>
                <a:latin typeface="Arial"/>
                <a:ea typeface="Arial"/>
                <a:cs typeface="Arial"/>
                <a:sym typeface="Arial"/>
              </a:rPr>
              <a:t>yếu</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tố</a:t>
            </a:r>
            <a:r>
              <a:rPr lang="en-US" sz="1600" b="0" i="0" u="none" strike="noStrike" cap="none" dirty="0">
                <a:solidFill>
                  <a:srgbClr val="000000"/>
                </a:solidFill>
                <a:latin typeface="Arial"/>
                <a:ea typeface="Arial"/>
                <a:cs typeface="Arial"/>
                <a:sym typeface="Arial"/>
              </a:rPr>
              <a:t> then </a:t>
            </a:r>
            <a:r>
              <a:rPr lang="en-US" sz="1600" b="0" i="0" u="none" strike="noStrike" cap="none" dirty="0" err="1">
                <a:solidFill>
                  <a:srgbClr val="000000"/>
                </a:solidFill>
                <a:latin typeface="Arial"/>
                <a:ea typeface="Arial"/>
                <a:cs typeface="Arial"/>
                <a:sym typeface="Arial"/>
              </a:rPr>
              <a:t>chốt</a:t>
            </a:r>
            <a:r>
              <a:rPr lang="en-US" sz="1600" b="0" i="0" u="none" strike="noStrike" cap="none" dirty="0">
                <a:solidFill>
                  <a:srgbClr val="000000"/>
                </a:solidFill>
                <a:latin typeface="Arial"/>
                <a:ea typeface="Arial"/>
                <a:cs typeface="Arial"/>
                <a:sym typeface="Arial"/>
              </a:rPr>
              <a:t> để </a:t>
            </a:r>
            <a:r>
              <a:rPr lang="en-US" sz="1600" b="0" i="0" u="none" strike="noStrike" cap="none" dirty="0" err="1">
                <a:solidFill>
                  <a:srgbClr val="000000"/>
                </a:solidFill>
                <a:latin typeface="Arial"/>
                <a:ea typeface="Arial"/>
                <a:cs typeface="Arial"/>
                <a:sym typeface="Arial"/>
              </a:rPr>
              <a:t>giảm</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tỷ</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lệ</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nhiên</a:t>
            </a:r>
            <a:r>
              <a:rPr lang="en-US" sz="1600" b="0" i="0" u="none" strike="noStrike" cap="none" dirty="0">
                <a:solidFill>
                  <a:srgbClr val="000000"/>
                </a:solidFill>
                <a:latin typeface="Arial"/>
                <a:ea typeface="Arial"/>
                <a:cs typeface="Arial"/>
                <a:sym typeface="Arial"/>
              </a:rPr>
              <a:t> liệu </a:t>
            </a:r>
            <a:r>
              <a:rPr lang="en-US" sz="1600" b="0" i="0" u="none" strike="noStrike" cap="none" dirty="0" err="1">
                <a:solidFill>
                  <a:srgbClr val="000000"/>
                </a:solidFill>
                <a:latin typeface="Arial"/>
                <a:ea typeface="Arial"/>
                <a:cs typeface="Arial"/>
                <a:sym typeface="Arial"/>
              </a:rPr>
              <a:t>hóa</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thạch</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xuống</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còn</a:t>
            </a:r>
            <a:r>
              <a:rPr lang="en-US" sz="1600" b="0" i="0" u="none" strike="noStrike" cap="none" dirty="0">
                <a:solidFill>
                  <a:srgbClr val="000000"/>
                </a:solidFill>
                <a:latin typeface="Arial"/>
                <a:ea typeface="Arial"/>
                <a:cs typeface="Arial"/>
                <a:sym typeface="Arial"/>
              </a:rPr>
              <a:t> 79% </a:t>
            </a:r>
            <a:r>
              <a:rPr lang="en-US" sz="1600" b="0" i="0" u="none" strike="noStrike" cap="none" dirty="0" err="1">
                <a:solidFill>
                  <a:srgbClr val="000000"/>
                </a:solidFill>
                <a:latin typeface="Arial"/>
                <a:ea typeface="Arial"/>
                <a:cs typeface="Arial"/>
                <a:sym typeface="Arial"/>
              </a:rPr>
              <a:t>và</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rác</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thải</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không</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tái</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tạo</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xuống</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còn</a:t>
            </a:r>
            <a:r>
              <a:rPr lang="en-US" sz="1600" b="0" i="0" u="none" strike="noStrike" cap="none" dirty="0">
                <a:solidFill>
                  <a:srgbClr val="000000"/>
                </a:solidFill>
                <a:latin typeface="Arial"/>
                <a:ea typeface="Arial"/>
                <a:cs typeface="Arial"/>
                <a:sym typeface="Arial"/>
              </a:rPr>
              <a:t> 3% </a:t>
            </a:r>
            <a:r>
              <a:rPr lang="en-US" sz="1600" b="0" i="0" u="none" strike="noStrike" cap="none" dirty="0" err="1">
                <a:solidFill>
                  <a:srgbClr val="000000"/>
                </a:solidFill>
                <a:latin typeface="Arial"/>
                <a:ea typeface="Arial"/>
                <a:cs typeface="Arial"/>
                <a:sym typeface="Arial"/>
              </a:rPr>
              <a:t>vào</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năm</a:t>
            </a:r>
            <a:r>
              <a:rPr lang="en-US" sz="1600" b="0" i="0" u="none" strike="noStrike" cap="none" dirty="0">
                <a:solidFill>
                  <a:srgbClr val="000000"/>
                </a:solidFill>
                <a:latin typeface="Arial"/>
                <a:ea typeface="Arial"/>
                <a:cs typeface="Arial"/>
                <a:sym typeface="Arial"/>
              </a:rPr>
              <a:t> 2030, </a:t>
            </a:r>
            <a:r>
              <a:rPr lang="en-US" sz="1600" b="0" i="0" u="none" strike="noStrike" cap="none" dirty="0" err="1">
                <a:solidFill>
                  <a:srgbClr val="000000"/>
                </a:solidFill>
                <a:latin typeface="Arial"/>
                <a:ea typeface="Arial"/>
                <a:cs typeface="Arial"/>
                <a:sym typeface="Arial"/>
              </a:rPr>
              <a:t>phù</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hợp</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với</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Kịch</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bản</a:t>
            </a:r>
            <a:r>
              <a:rPr lang="en-US" sz="1600" b="0" i="0" u="none" strike="noStrike" cap="none" dirty="0">
                <a:solidFill>
                  <a:srgbClr val="000000"/>
                </a:solidFill>
                <a:latin typeface="Arial"/>
                <a:ea typeface="Arial"/>
                <a:cs typeface="Arial"/>
                <a:sym typeface="Arial"/>
              </a:rPr>
              <a:t> Net Zero (NZE), trong </a:t>
            </a:r>
            <a:r>
              <a:rPr lang="en-US" sz="1600" b="0" i="0" u="none" strike="noStrike" cap="none" dirty="0" err="1">
                <a:solidFill>
                  <a:srgbClr val="000000"/>
                </a:solidFill>
                <a:latin typeface="Arial"/>
                <a:ea typeface="Arial"/>
                <a:cs typeface="Arial"/>
                <a:sym typeface="Arial"/>
              </a:rPr>
              <a:t>đó</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sinh</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khối</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và</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rác</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thải</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tái</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tạo</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sẽ</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tăng</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lên</a:t>
            </a:r>
            <a:r>
              <a:rPr lang="en-US" sz="1600" b="0" i="0" u="none" strike="noStrike" cap="none" dirty="0">
                <a:solidFill>
                  <a:srgbClr val="000000"/>
                </a:solidFill>
                <a:latin typeface="Arial"/>
                <a:ea typeface="Arial"/>
                <a:cs typeface="Arial"/>
                <a:sym typeface="Arial"/>
              </a:rPr>
              <a:t> 16% </a:t>
            </a:r>
            <a:r>
              <a:rPr lang="en-US" sz="1600" b="0" i="0" u="none" strike="noStrike" cap="none" dirty="0" err="1">
                <a:solidFill>
                  <a:srgbClr val="000000"/>
                </a:solidFill>
                <a:latin typeface="Arial"/>
                <a:ea typeface="Arial"/>
                <a:cs typeface="Arial"/>
                <a:sym typeface="Arial"/>
              </a:rPr>
              <a:t>và</a:t>
            </a:r>
            <a:r>
              <a:rPr lang="en-US" sz="1600" b="0" i="0" u="none" strike="noStrike" cap="none" dirty="0">
                <a:solidFill>
                  <a:srgbClr val="000000"/>
                </a:solidFill>
                <a:latin typeface="Arial"/>
                <a:ea typeface="Arial"/>
                <a:cs typeface="Arial"/>
                <a:sym typeface="Arial"/>
              </a:rPr>
              <a:t> hydro </a:t>
            </a:r>
            <a:r>
              <a:rPr lang="en-US" sz="1600" b="0" i="0" u="none" strike="noStrike" cap="none" dirty="0" err="1">
                <a:solidFill>
                  <a:srgbClr val="000000"/>
                </a:solidFill>
                <a:latin typeface="Arial"/>
                <a:ea typeface="Arial"/>
                <a:cs typeface="Arial"/>
                <a:sym typeface="Arial"/>
              </a:rPr>
              <a:t>sẽ</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chiếm</a:t>
            </a:r>
            <a:r>
              <a:rPr lang="en-US" sz="1600" b="0" i="0" u="none" strike="noStrike" cap="none" dirty="0">
                <a:solidFill>
                  <a:srgbClr val="000000"/>
                </a:solidFill>
                <a:latin typeface="Arial"/>
                <a:ea typeface="Arial"/>
                <a:cs typeface="Arial"/>
                <a:sym typeface="Arial"/>
              </a:rPr>
              <a:t> 2% trong </a:t>
            </a:r>
            <a:r>
              <a:rPr lang="en-US" sz="1600" b="0" i="0" u="none" strike="noStrike" cap="none" dirty="0" err="1">
                <a:solidFill>
                  <a:srgbClr val="000000"/>
                </a:solidFill>
                <a:latin typeface="Arial"/>
                <a:ea typeface="Arial"/>
                <a:cs typeface="Arial"/>
                <a:sym typeface="Arial"/>
              </a:rPr>
              <a:t>tổng</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nguồn</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cung</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năng</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lượng</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nhiệt</a:t>
            </a:r>
            <a:r>
              <a:rPr lang="en-US" sz="1600" b="0" i="0" u="none" strike="noStrike" cap="none" dirty="0">
                <a:solidFill>
                  <a:srgbClr val="000000"/>
                </a:solidFill>
                <a:latin typeface="Arial"/>
                <a:ea typeface="Arial"/>
                <a:cs typeface="Arial"/>
                <a:sym typeface="Arial"/>
              </a:rPr>
              <a:t>.</a:t>
            </a:r>
            <a:endParaRPr sz="1600" b="0" i="0" u="none" strike="noStrike" cap="none" dirty="0">
              <a:solidFill>
                <a:srgbClr val="000000"/>
              </a:solidFill>
              <a:latin typeface="Arial"/>
              <a:ea typeface="Arial"/>
              <a:cs typeface="Arial"/>
              <a:sym typeface="Arial"/>
            </a:endParaRPr>
          </a:p>
        </p:txBody>
      </p:sp>
      <p:pic>
        <p:nvPicPr>
          <p:cNvPr id="533" name="Google Shape;533;p18"/>
          <p:cNvPicPr preferRelativeResize="0"/>
          <p:nvPr/>
        </p:nvPicPr>
        <p:blipFill rotWithShape="1">
          <a:blip r:embed="rId3">
            <a:alphaModFix/>
          </a:blip>
          <a:srcRect/>
          <a:stretch/>
        </p:blipFill>
        <p:spPr>
          <a:xfrm>
            <a:off x="5976030" y="1285090"/>
            <a:ext cx="5606370" cy="4932258"/>
          </a:xfrm>
          <a:prstGeom prst="rect">
            <a:avLst/>
          </a:prstGeom>
          <a:noFill/>
          <a:ln>
            <a:noFill/>
          </a:ln>
        </p:spPr>
      </p:pic>
      <p:sp>
        <p:nvSpPr>
          <p:cNvPr id="534" name="Google Shape;534;p18"/>
          <p:cNvSpPr/>
          <p:nvPr/>
        </p:nvSpPr>
        <p:spPr>
          <a:xfrm>
            <a:off x="6311900" y="5734050"/>
            <a:ext cx="577850" cy="127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700" b="0" i="0" u="none" strike="noStrike" cap="none">
                <a:solidFill>
                  <a:schemeClr val="dk1"/>
                </a:solidFill>
                <a:latin typeface="Arial"/>
                <a:ea typeface="Arial"/>
                <a:cs typeface="Arial"/>
                <a:sym typeface="Arial"/>
              </a:rPr>
              <a:t>Nhiên liệu hóa thạch</a:t>
            </a:r>
            <a:endParaRPr/>
          </a:p>
        </p:txBody>
      </p:sp>
      <p:sp>
        <p:nvSpPr>
          <p:cNvPr id="535" name="Google Shape;535;p18"/>
          <p:cNvSpPr/>
          <p:nvPr/>
        </p:nvSpPr>
        <p:spPr>
          <a:xfrm>
            <a:off x="7105650" y="5721350"/>
            <a:ext cx="1250950" cy="12588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700" b="0" i="0" u="none" strike="noStrike" cap="none">
                <a:solidFill>
                  <a:schemeClr val="dk1"/>
                </a:solidFill>
                <a:latin typeface="Arial"/>
                <a:ea typeface="Arial"/>
                <a:cs typeface="Arial"/>
                <a:sym typeface="Arial"/>
              </a:rPr>
              <a:t>Chất thải không thể tái tạo</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19"/>
          <p:cNvSpPr txBox="1">
            <a:spLocks noGrp="1"/>
          </p:cNvSpPr>
          <p:nvPr>
            <p:ph type="title" idx="4294967295"/>
          </p:nvPr>
        </p:nvSpPr>
        <p:spPr>
          <a:xfrm>
            <a:off x="609600" y="814895"/>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2800" b="1">
                <a:solidFill>
                  <a:srgbClr val="327176"/>
                </a:solidFill>
                <a:latin typeface="+mj-lt"/>
              </a:rPr>
              <a:t>4. CƠ CẤU SỬ DỤNG NĂNG LƯỢNG</a:t>
            </a:r>
            <a:endParaRPr sz="2800" b="1">
              <a:solidFill>
                <a:srgbClr val="327176"/>
              </a:solidFill>
              <a:latin typeface="+mj-lt"/>
            </a:endParaRPr>
          </a:p>
        </p:txBody>
      </p:sp>
      <p:sp>
        <p:nvSpPr>
          <p:cNvPr id="541" name="Google Shape;541;p19"/>
          <p:cNvSpPr/>
          <p:nvPr/>
        </p:nvSpPr>
        <p:spPr>
          <a:xfrm>
            <a:off x="528994" y="5317087"/>
            <a:ext cx="10199966" cy="529114"/>
          </a:xfrm>
          <a:prstGeom prst="rect">
            <a:avLst/>
          </a:prstGeom>
          <a:noFill/>
          <a:ln>
            <a:noFill/>
          </a:ln>
        </p:spPr>
        <p:txBody>
          <a:bodyPr spcFirstLastPara="1" wrap="square" lIns="0" tIns="0" rIns="0" bIns="0" anchor="t" anchorCtr="0">
            <a:noAutofit/>
          </a:bodyPr>
          <a:lstStyle/>
          <a:p>
            <a:pPr marL="0" marR="0" lvl="0" indent="0" algn="l" rtl="0">
              <a:lnSpc>
                <a:spcPct val="157692"/>
              </a:lnSpc>
              <a:spcBef>
                <a:spcPts val="0"/>
              </a:spcBef>
              <a:spcAft>
                <a:spcPts val="0"/>
              </a:spcAft>
              <a:buClr>
                <a:srgbClr val="000000"/>
              </a:buClr>
              <a:buSzPts val="1300"/>
              <a:buFont typeface="Arial"/>
              <a:buNone/>
            </a:pPr>
            <a:r>
              <a:rPr lang="en-US" sz="1300" b="0" i="0" u="none" strike="noStrike" cap="none">
                <a:solidFill>
                  <a:srgbClr val="2C2821"/>
                </a:solidFill>
                <a:latin typeface="Arial"/>
                <a:ea typeface="Arial"/>
                <a:cs typeface="Arial"/>
                <a:sym typeface="Arial"/>
              </a:rPr>
              <a:t>Cơ cấu sử dụng năng lượng trong ngành xi măng Việt Nam hiện nay vẫn phụ thuộc chủ yếu vào than đá, chiếm tới 80-85% tổng năng lượng tiêu thụ. Điện năng đứng thứ hai với khoảng 15-20%, chủ yếu phục vụ cho các công đoạn nghiền và vận chuyển.</a:t>
            </a:r>
            <a:endParaRPr sz="1300" b="0" i="0" u="none" strike="noStrike" cap="none">
              <a:solidFill>
                <a:srgbClr val="000000"/>
              </a:solidFill>
              <a:latin typeface="Arial"/>
              <a:ea typeface="Arial"/>
              <a:cs typeface="Arial"/>
              <a:sym typeface="Arial"/>
            </a:endParaRPr>
          </a:p>
        </p:txBody>
      </p:sp>
      <p:sp>
        <p:nvSpPr>
          <p:cNvPr id="542" name="Google Shape;542;p19"/>
          <p:cNvSpPr/>
          <p:nvPr/>
        </p:nvSpPr>
        <p:spPr>
          <a:xfrm>
            <a:off x="578882" y="7160124"/>
            <a:ext cx="13472636" cy="529114"/>
          </a:xfrm>
          <a:prstGeom prst="rect">
            <a:avLst/>
          </a:prstGeom>
          <a:noFill/>
          <a:ln>
            <a:noFill/>
          </a:ln>
        </p:spPr>
        <p:txBody>
          <a:bodyPr spcFirstLastPara="1" wrap="square" lIns="0" tIns="0" rIns="0" bIns="0" anchor="t" anchorCtr="0">
            <a:noAutofit/>
          </a:bodyPr>
          <a:lstStyle/>
          <a:p>
            <a:pPr marL="0" marR="0" lvl="0" indent="0" algn="l" rtl="0">
              <a:lnSpc>
                <a:spcPct val="157692"/>
              </a:lnSpc>
              <a:spcBef>
                <a:spcPts val="0"/>
              </a:spcBef>
              <a:spcAft>
                <a:spcPts val="0"/>
              </a:spcAft>
              <a:buClr>
                <a:srgbClr val="000000"/>
              </a:buClr>
              <a:buSzPts val="1300"/>
              <a:buFont typeface="Arial"/>
              <a:buNone/>
            </a:pPr>
            <a:r>
              <a:rPr lang="en-US" sz="1300" b="0" i="0" u="none" strike="noStrike" cap="none">
                <a:solidFill>
                  <a:srgbClr val="2C2821"/>
                </a:solidFill>
                <a:latin typeface="Arial"/>
                <a:ea typeface="Arial"/>
                <a:cs typeface="Arial"/>
                <a:sym typeface="Arial"/>
              </a:rPr>
              <a:t>Nhiên liệu thay thế như rác thải, sinh khối và chất thải nguy hại mới chỉ chiếm dưới 5% tổng năng lượng sử dụng, nhưng đang có xu hướng tăng dần khi các nhà máy bắt đầu áp dụng các giải pháp thân thiện với môi trường hơn.</a:t>
            </a:r>
            <a:endParaRPr sz="1300" b="0" i="0" u="none" strike="noStrike" cap="none">
              <a:solidFill>
                <a:srgbClr val="000000"/>
              </a:solidFill>
              <a:latin typeface="Arial"/>
              <a:ea typeface="Arial"/>
              <a:cs typeface="Arial"/>
              <a:sym typeface="Arial"/>
            </a:endParaRPr>
          </a:p>
        </p:txBody>
      </p:sp>
      <p:sp>
        <p:nvSpPr>
          <p:cNvPr id="543" name="Google Shape;543;p19"/>
          <p:cNvSpPr/>
          <p:nvPr/>
        </p:nvSpPr>
        <p:spPr>
          <a:xfrm>
            <a:off x="1478994" y="1672469"/>
            <a:ext cx="2067758" cy="258485"/>
          </a:xfrm>
          <a:prstGeom prst="rect">
            <a:avLst/>
          </a:prstGeom>
          <a:noFill/>
          <a:ln>
            <a:noFill/>
          </a:ln>
        </p:spPr>
        <p:txBody>
          <a:bodyPr spcFirstLastPara="1" wrap="square" lIns="0" tIns="0" rIns="0" bIns="0" anchor="t" anchorCtr="0">
            <a:noAutofit/>
          </a:bodyPr>
          <a:lstStyle/>
          <a:p>
            <a:pPr marL="0" marR="0" lvl="0" indent="0" algn="ctr" rtl="0">
              <a:lnSpc>
                <a:spcPct val="125000"/>
              </a:lnSpc>
              <a:spcBef>
                <a:spcPts val="0"/>
              </a:spcBef>
              <a:spcAft>
                <a:spcPts val="0"/>
              </a:spcAft>
              <a:buClr>
                <a:srgbClr val="000000"/>
              </a:buClr>
              <a:buSzPts val="1600"/>
              <a:buFont typeface="Arial"/>
              <a:buNone/>
            </a:pPr>
            <a:r>
              <a:rPr lang="en-US" sz="1600" b="0" i="0" u="none" strike="noStrike" cap="none">
                <a:solidFill>
                  <a:srgbClr val="233E32"/>
                </a:solidFill>
                <a:latin typeface="Arial"/>
                <a:ea typeface="Arial"/>
                <a:cs typeface="Arial"/>
                <a:sym typeface="Arial"/>
              </a:rPr>
              <a:t>Than (antraxit)</a:t>
            </a:r>
            <a:endParaRPr sz="1600" b="0" i="0" u="none" strike="noStrike" cap="none">
              <a:solidFill>
                <a:srgbClr val="000000"/>
              </a:solidFill>
              <a:latin typeface="Arial"/>
              <a:ea typeface="Arial"/>
              <a:cs typeface="Arial"/>
              <a:sym typeface="Arial"/>
            </a:endParaRPr>
          </a:p>
        </p:txBody>
      </p:sp>
      <p:sp>
        <p:nvSpPr>
          <p:cNvPr id="544" name="Google Shape;544;p19"/>
          <p:cNvSpPr/>
          <p:nvPr/>
        </p:nvSpPr>
        <p:spPr>
          <a:xfrm>
            <a:off x="1221462" y="2030133"/>
            <a:ext cx="2582942" cy="264557"/>
          </a:xfrm>
          <a:prstGeom prst="rect">
            <a:avLst/>
          </a:prstGeom>
          <a:noFill/>
          <a:ln>
            <a:noFill/>
          </a:ln>
        </p:spPr>
        <p:txBody>
          <a:bodyPr spcFirstLastPara="1" wrap="square" lIns="0" tIns="0" rIns="0" bIns="0" anchor="t" anchorCtr="0">
            <a:noAutofit/>
          </a:bodyPr>
          <a:lstStyle/>
          <a:p>
            <a:pPr marL="0" marR="0" lvl="0" indent="0" algn="ctr" rtl="0">
              <a:lnSpc>
                <a:spcPct val="157692"/>
              </a:lnSpc>
              <a:spcBef>
                <a:spcPts val="0"/>
              </a:spcBef>
              <a:spcAft>
                <a:spcPts val="0"/>
              </a:spcAft>
              <a:buClr>
                <a:srgbClr val="000000"/>
              </a:buClr>
              <a:buSzPts val="1300"/>
              <a:buFont typeface="Arial"/>
              <a:buNone/>
            </a:pPr>
            <a:r>
              <a:rPr lang="en-US" sz="1300" b="0" i="0" u="none" strike="noStrike" cap="none">
                <a:solidFill>
                  <a:srgbClr val="2C2821"/>
                </a:solidFill>
                <a:latin typeface="Arial"/>
                <a:ea typeface="Arial"/>
                <a:cs typeface="Arial"/>
                <a:sym typeface="Arial"/>
              </a:rPr>
              <a:t>80-85% tổng năng lượng</a:t>
            </a:r>
            <a:endParaRPr sz="1300" b="0" i="0" u="none" strike="noStrike" cap="none">
              <a:solidFill>
                <a:srgbClr val="000000"/>
              </a:solidFill>
              <a:latin typeface="Arial"/>
              <a:ea typeface="Arial"/>
              <a:cs typeface="Arial"/>
              <a:sym typeface="Arial"/>
            </a:endParaRPr>
          </a:p>
        </p:txBody>
      </p:sp>
      <p:sp>
        <p:nvSpPr>
          <p:cNvPr id="545" name="Google Shape;545;p19"/>
          <p:cNvSpPr/>
          <p:nvPr/>
        </p:nvSpPr>
        <p:spPr>
          <a:xfrm>
            <a:off x="1221462" y="2393869"/>
            <a:ext cx="2582942" cy="264557"/>
          </a:xfrm>
          <a:prstGeom prst="rect">
            <a:avLst/>
          </a:prstGeom>
          <a:noFill/>
          <a:ln>
            <a:noFill/>
          </a:ln>
        </p:spPr>
        <p:txBody>
          <a:bodyPr spcFirstLastPara="1" wrap="square" lIns="0" tIns="0" rIns="0" bIns="0" anchor="t" anchorCtr="0">
            <a:noAutofit/>
          </a:bodyPr>
          <a:lstStyle/>
          <a:p>
            <a:pPr marL="0" marR="0" lvl="0" indent="0" algn="ctr" rtl="0">
              <a:lnSpc>
                <a:spcPct val="157692"/>
              </a:lnSpc>
              <a:spcBef>
                <a:spcPts val="0"/>
              </a:spcBef>
              <a:spcAft>
                <a:spcPts val="0"/>
              </a:spcAft>
              <a:buClr>
                <a:srgbClr val="000000"/>
              </a:buClr>
              <a:buSzPts val="1300"/>
              <a:buFont typeface="Arial"/>
              <a:buNone/>
            </a:pPr>
            <a:r>
              <a:rPr lang="en-US" sz="1300" b="0" i="0" u="none" strike="noStrike" cap="none">
                <a:solidFill>
                  <a:srgbClr val="2C2821"/>
                </a:solidFill>
                <a:latin typeface="Arial"/>
                <a:ea typeface="Arial"/>
                <a:cs typeface="Arial"/>
                <a:sym typeface="Arial"/>
              </a:rPr>
              <a:t>Chủ yếu dùng cho lò nung clinker</a:t>
            </a:r>
            <a:endParaRPr sz="1300" b="0" i="0" u="none" strike="noStrike" cap="none">
              <a:solidFill>
                <a:srgbClr val="000000"/>
              </a:solidFill>
              <a:latin typeface="Arial"/>
              <a:ea typeface="Arial"/>
              <a:cs typeface="Arial"/>
              <a:sym typeface="Arial"/>
            </a:endParaRPr>
          </a:p>
        </p:txBody>
      </p:sp>
      <p:sp>
        <p:nvSpPr>
          <p:cNvPr id="546" name="Google Shape;546;p19"/>
          <p:cNvSpPr/>
          <p:nvPr/>
        </p:nvSpPr>
        <p:spPr>
          <a:xfrm>
            <a:off x="5190908" y="2486931"/>
            <a:ext cx="2067758" cy="258485"/>
          </a:xfrm>
          <a:prstGeom prst="rect">
            <a:avLst/>
          </a:prstGeom>
          <a:noFill/>
          <a:ln>
            <a:noFill/>
          </a:ln>
        </p:spPr>
        <p:txBody>
          <a:bodyPr spcFirstLastPara="1" wrap="square" lIns="0" tIns="0" rIns="0" bIns="0" anchor="t" anchorCtr="0">
            <a:noAutofit/>
          </a:bodyPr>
          <a:lstStyle/>
          <a:p>
            <a:pPr marL="0" marR="0" lvl="0" indent="0" algn="ctr" rtl="0">
              <a:lnSpc>
                <a:spcPct val="125000"/>
              </a:lnSpc>
              <a:spcBef>
                <a:spcPts val="0"/>
              </a:spcBef>
              <a:spcAft>
                <a:spcPts val="0"/>
              </a:spcAft>
              <a:buClr>
                <a:srgbClr val="000000"/>
              </a:buClr>
              <a:buSzPts val="1600"/>
              <a:buFont typeface="Arial"/>
              <a:buNone/>
            </a:pPr>
            <a:r>
              <a:rPr lang="en-US" sz="1600" b="0" i="0" u="none" strike="noStrike" cap="none">
                <a:solidFill>
                  <a:srgbClr val="233E32"/>
                </a:solidFill>
                <a:latin typeface="Arial"/>
                <a:ea typeface="Arial"/>
                <a:cs typeface="Arial"/>
                <a:sym typeface="Arial"/>
              </a:rPr>
              <a:t>Điện năng</a:t>
            </a:r>
            <a:endParaRPr sz="1600" b="0" i="0" u="none" strike="noStrike" cap="none">
              <a:solidFill>
                <a:srgbClr val="000000"/>
              </a:solidFill>
              <a:latin typeface="Arial"/>
              <a:ea typeface="Arial"/>
              <a:cs typeface="Arial"/>
              <a:sym typeface="Arial"/>
            </a:endParaRPr>
          </a:p>
        </p:txBody>
      </p:sp>
      <p:sp>
        <p:nvSpPr>
          <p:cNvPr id="547" name="Google Shape;547;p19"/>
          <p:cNvSpPr/>
          <p:nvPr/>
        </p:nvSpPr>
        <p:spPr>
          <a:xfrm>
            <a:off x="4062176" y="2887025"/>
            <a:ext cx="4325422" cy="264557"/>
          </a:xfrm>
          <a:prstGeom prst="rect">
            <a:avLst/>
          </a:prstGeom>
          <a:noFill/>
          <a:ln>
            <a:noFill/>
          </a:ln>
        </p:spPr>
        <p:txBody>
          <a:bodyPr spcFirstLastPara="1" wrap="square" lIns="0" tIns="0" rIns="0" bIns="0" anchor="t" anchorCtr="0">
            <a:noAutofit/>
          </a:bodyPr>
          <a:lstStyle/>
          <a:p>
            <a:pPr marL="0" marR="0" lvl="0" indent="0" algn="ctr" rtl="0">
              <a:lnSpc>
                <a:spcPct val="157692"/>
              </a:lnSpc>
              <a:spcBef>
                <a:spcPts val="0"/>
              </a:spcBef>
              <a:spcAft>
                <a:spcPts val="0"/>
              </a:spcAft>
              <a:buClr>
                <a:srgbClr val="000000"/>
              </a:buClr>
              <a:buSzPts val="1300"/>
              <a:buFont typeface="Arial"/>
              <a:buNone/>
            </a:pPr>
            <a:r>
              <a:rPr lang="en-US" sz="1300" b="0" i="0" u="none" strike="noStrike" cap="none">
                <a:solidFill>
                  <a:srgbClr val="2C2821"/>
                </a:solidFill>
                <a:latin typeface="Arial"/>
                <a:ea typeface="Arial"/>
                <a:cs typeface="Arial"/>
                <a:sym typeface="Arial"/>
              </a:rPr>
              <a:t>15-20% tổng năng lượng</a:t>
            </a:r>
            <a:endParaRPr sz="1300" b="0" i="0" u="none" strike="noStrike" cap="none">
              <a:solidFill>
                <a:srgbClr val="000000"/>
              </a:solidFill>
              <a:latin typeface="Arial"/>
              <a:ea typeface="Arial"/>
              <a:cs typeface="Arial"/>
              <a:sym typeface="Arial"/>
            </a:endParaRPr>
          </a:p>
        </p:txBody>
      </p:sp>
      <p:sp>
        <p:nvSpPr>
          <p:cNvPr id="548" name="Google Shape;548;p19"/>
          <p:cNvSpPr/>
          <p:nvPr/>
        </p:nvSpPr>
        <p:spPr>
          <a:xfrm>
            <a:off x="4130994" y="3279429"/>
            <a:ext cx="4325422" cy="529114"/>
          </a:xfrm>
          <a:prstGeom prst="rect">
            <a:avLst/>
          </a:prstGeom>
          <a:noFill/>
          <a:ln>
            <a:noFill/>
          </a:ln>
        </p:spPr>
        <p:txBody>
          <a:bodyPr spcFirstLastPara="1" wrap="square" lIns="0" tIns="0" rIns="0" bIns="0" anchor="t" anchorCtr="0">
            <a:noAutofit/>
          </a:bodyPr>
          <a:lstStyle/>
          <a:p>
            <a:pPr marL="0" marR="0" lvl="0" indent="0" algn="ctr" rtl="0">
              <a:lnSpc>
                <a:spcPct val="157692"/>
              </a:lnSpc>
              <a:spcBef>
                <a:spcPts val="0"/>
              </a:spcBef>
              <a:spcAft>
                <a:spcPts val="0"/>
              </a:spcAft>
              <a:buClr>
                <a:srgbClr val="000000"/>
              </a:buClr>
              <a:buSzPts val="1300"/>
              <a:buFont typeface="Arial"/>
              <a:buNone/>
            </a:pPr>
            <a:r>
              <a:rPr lang="en-US" sz="1300" b="0" i="0" u="none" strike="noStrike" cap="none">
                <a:solidFill>
                  <a:srgbClr val="2C2821"/>
                </a:solidFill>
                <a:latin typeface="Arial"/>
                <a:ea typeface="Arial"/>
                <a:cs typeface="Arial"/>
                <a:sym typeface="Arial"/>
              </a:rPr>
              <a:t>Sử dụng cho nghiền nguyên liệu, nghiền xi măng, đóng bao, vận chuyển</a:t>
            </a:r>
            <a:endParaRPr sz="1300" b="0" i="0" u="none" strike="noStrike" cap="none">
              <a:solidFill>
                <a:srgbClr val="000000"/>
              </a:solidFill>
              <a:latin typeface="Arial"/>
              <a:ea typeface="Arial"/>
              <a:cs typeface="Arial"/>
              <a:sym typeface="Arial"/>
            </a:endParaRPr>
          </a:p>
        </p:txBody>
      </p:sp>
      <p:sp>
        <p:nvSpPr>
          <p:cNvPr id="549" name="Google Shape;549;p19"/>
          <p:cNvSpPr/>
          <p:nvPr/>
        </p:nvSpPr>
        <p:spPr>
          <a:xfrm>
            <a:off x="8543529" y="4030529"/>
            <a:ext cx="2067758" cy="258485"/>
          </a:xfrm>
          <a:prstGeom prst="rect">
            <a:avLst/>
          </a:prstGeom>
          <a:noFill/>
          <a:ln>
            <a:noFill/>
          </a:ln>
        </p:spPr>
        <p:txBody>
          <a:bodyPr spcFirstLastPara="1" wrap="square" lIns="0" tIns="0" rIns="0" bIns="0" anchor="t" anchorCtr="0">
            <a:noAutofit/>
          </a:bodyPr>
          <a:lstStyle/>
          <a:p>
            <a:pPr marL="0" marR="0" lvl="0" indent="0" algn="ctr" rtl="0">
              <a:lnSpc>
                <a:spcPct val="125000"/>
              </a:lnSpc>
              <a:spcBef>
                <a:spcPts val="0"/>
              </a:spcBef>
              <a:spcAft>
                <a:spcPts val="0"/>
              </a:spcAft>
              <a:buClr>
                <a:srgbClr val="000000"/>
              </a:buClr>
              <a:buSzPts val="1600"/>
              <a:buFont typeface="Arial"/>
              <a:buNone/>
            </a:pPr>
            <a:r>
              <a:rPr lang="en-US" sz="1600" b="0" i="0" u="none" strike="noStrike" cap="none">
                <a:solidFill>
                  <a:srgbClr val="233E32"/>
                </a:solidFill>
                <a:latin typeface="Arial"/>
                <a:ea typeface="Arial"/>
                <a:cs typeface="Arial"/>
                <a:sym typeface="Arial"/>
              </a:rPr>
              <a:t>Nhiên liệu thay thế</a:t>
            </a:r>
            <a:endParaRPr sz="1600" b="0" i="0" u="none" strike="noStrike" cap="none">
              <a:solidFill>
                <a:srgbClr val="000000"/>
              </a:solidFill>
              <a:latin typeface="Arial"/>
              <a:ea typeface="Arial"/>
              <a:cs typeface="Arial"/>
              <a:sym typeface="Arial"/>
            </a:endParaRPr>
          </a:p>
        </p:txBody>
      </p:sp>
      <p:sp>
        <p:nvSpPr>
          <p:cNvPr id="550" name="Google Shape;550;p19"/>
          <p:cNvSpPr/>
          <p:nvPr/>
        </p:nvSpPr>
        <p:spPr>
          <a:xfrm>
            <a:off x="7814986" y="4388193"/>
            <a:ext cx="3524845" cy="264557"/>
          </a:xfrm>
          <a:prstGeom prst="rect">
            <a:avLst/>
          </a:prstGeom>
          <a:noFill/>
          <a:ln>
            <a:noFill/>
          </a:ln>
        </p:spPr>
        <p:txBody>
          <a:bodyPr spcFirstLastPara="1" wrap="square" lIns="0" tIns="0" rIns="0" bIns="0" anchor="t" anchorCtr="0">
            <a:noAutofit/>
          </a:bodyPr>
          <a:lstStyle/>
          <a:p>
            <a:pPr marL="0" marR="0" lvl="0" indent="0" algn="ctr" rtl="0">
              <a:lnSpc>
                <a:spcPct val="157692"/>
              </a:lnSpc>
              <a:spcBef>
                <a:spcPts val="0"/>
              </a:spcBef>
              <a:spcAft>
                <a:spcPts val="0"/>
              </a:spcAft>
              <a:buClr>
                <a:srgbClr val="000000"/>
              </a:buClr>
              <a:buSzPts val="1300"/>
              <a:buFont typeface="Arial"/>
              <a:buNone/>
            </a:pPr>
            <a:r>
              <a:rPr lang="en-US" sz="1300" b="0" i="0" u="none" strike="noStrike" cap="none">
                <a:solidFill>
                  <a:srgbClr val="2C2821"/>
                </a:solidFill>
                <a:latin typeface="Arial"/>
                <a:ea typeface="Arial"/>
                <a:cs typeface="Arial"/>
                <a:sym typeface="Arial"/>
              </a:rPr>
              <a:t>Dưới 5% (đang tăng dần)</a:t>
            </a:r>
            <a:endParaRPr sz="1300" b="0" i="0" u="none" strike="noStrike" cap="none">
              <a:solidFill>
                <a:srgbClr val="000000"/>
              </a:solidFill>
              <a:latin typeface="Arial"/>
              <a:ea typeface="Arial"/>
              <a:cs typeface="Arial"/>
              <a:sym typeface="Arial"/>
            </a:endParaRPr>
          </a:p>
        </p:txBody>
      </p:sp>
      <p:sp>
        <p:nvSpPr>
          <p:cNvPr id="551" name="Google Shape;551;p19"/>
          <p:cNvSpPr/>
          <p:nvPr/>
        </p:nvSpPr>
        <p:spPr>
          <a:xfrm>
            <a:off x="7814986" y="4751929"/>
            <a:ext cx="3524845" cy="264557"/>
          </a:xfrm>
          <a:prstGeom prst="rect">
            <a:avLst/>
          </a:prstGeom>
          <a:noFill/>
          <a:ln>
            <a:noFill/>
          </a:ln>
        </p:spPr>
        <p:txBody>
          <a:bodyPr spcFirstLastPara="1" wrap="square" lIns="0" tIns="0" rIns="0" bIns="0" anchor="t" anchorCtr="0">
            <a:noAutofit/>
          </a:bodyPr>
          <a:lstStyle/>
          <a:p>
            <a:pPr marL="0" marR="0" lvl="0" indent="0" algn="ctr" rtl="0">
              <a:lnSpc>
                <a:spcPct val="157692"/>
              </a:lnSpc>
              <a:spcBef>
                <a:spcPts val="0"/>
              </a:spcBef>
              <a:spcAft>
                <a:spcPts val="0"/>
              </a:spcAft>
              <a:buClr>
                <a:srgbClr val="000000"/>
              </a:buClr>
              <a:buSzPts val="1300"/>
              <a:buFont typeface="Arial"/>
              <a:buNone/>
            </a:pPr>
            <a:r>
              <a:rPr lang="en-US" sz="1300" b="0" i="0" u="none" strike="noStrike" cap="none">
                <a:solidFill>
                  <a:srgbClr val="2C2821"/>
                </a:solidFill>
                <a:latin typeface="Arial"/>
                <a:ea typeface="Arial"/>
                <a:cs typeface="Arial"/>
                <a:sym typeface="Arial"/>
              </a:rPr>
              <a:t>Bao gồm rác thải, sinh khối, chất thải nguy hại</a:t>
            </a:r>
            <a:endParaRPr sz="1300" b="0" i="0" u="none" strike="noStrike" cap="non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6" name="Google Shape;556;p20"/>
          <p:cNvSpPr txBox="1">
            <a:spLocks noGrp="1"/>
          </p:cNvSpPr>
          <p:nvPr>
            <p:ph type="title" idx="4294967295"/>
          </p:nvPr>
        </p:nvSpPr>
        <p:spPr>
          <a:xfrm>
            <a:off x="602933" y="803181"/>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sz="2800" b="1">
                <a:solidFill>
                  <a:srgbClr val="327176"/>
                </a:solidFill>
                <a:latin typeface="+mj-lt"/>
              </a:rPr>
              <a:t>5. HIỆU SUẤT VÀ CƯỜNG ĐỘ NĂNG LƯỢNG</a:t>
            </a:r>
            <a:endParaRPr sz="2800" b="1">
              <a:solidFill>
                <a:srgbClr val="327176"/>
              </a:solidFill>
              <a:latin typeface="+mj-lt"/>
            </a:endParaRPr>
          </a:p>
        </p:txBody>
      </p:sp>
      <p:sp>
        <p:nvSpPr>
          <p:cNvPr id="557" name="Google Shape;557;p20"/>
          <p:cNvSpPr/>
          <p:nvPr/>
        </p:nvSpPr>
        <p:spPr>
          <a:xfrm>
            <a:off x="367071" y="1290762"/>
            <a:ext cx="11672530" cy="2616518"/>
          </a:xfrm>
          <a:prstGeom prst="roundRect">
            <a:avLst>
              <a:gd name="adj" fmla="val 1300"/>
            </a:avLst>
          </a:prstGeom>
          <a:noFill/>
          <a:ln w="9525" cap="flat" cmpd="sng">
            <a:solidFill>
              <a:srgbClr val="000000">
                <a:alpha val="7843"/>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558" name="Google Shape;558;p20"/>
          <p:cNvSpPr/>
          <p:nvPr/>
        </p:nvSpPr>
        <p:spPr>
          <a:xfrm>
            <a:off x="374690" y="1298382"/>
            <a:ext cx="11530291" cy="650319"/>
          </a:xfrm>
          <a:prstGeom prst="rect">
            <a:avLst/>
          </a:prstGeom>
          <a:solidFill>
            <a:srgbClr val="FFFFFF">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559" name="Google Shape;559;p20"/>
          <p:cNvSpPr/>
          <p:nvPr/>
        </p:nvSpPr>
        <p:spPr>
          <a:xfrm>
            <a:off x="602933" y="1442091"/>
            <a:ext cx="3884176"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C2821"/>
                </a:solidFill>
                <a:latin typeface="Arial"/>
                <a:ea typeface="Arial"/>
                <a:cs typeface="Arial"/>
                <a:sym typeface="Arial"/>
              </a:rPr>
              <a:t>Chỉ số</a:t>
            </a:r>
            <a:endParaRPr sz="1750" b="0" i="0" u="none" strike="noStrike" cap="none">
              <a:solidFill>
                <a:srgbClr val="000000"/>
              </a:solidFill>
              <a:latin typeface="Arial"/>
              <a:ea typeface="Arial"/>
              <a:cs typeface="Arial"/>
              <a:sym typeface="Arial"/>
            </a:endParaRPr>
          </a:p>
        </p:txBody>
      </p:sp>
      <p:sp>
        <p:nvSpPr>
          <p:cNvPr id="560" name="Google Shape;560;p20"/>
          <p:cNvSpPr/>
          <p:nvPr/>
        </p:nvSpPr>
        <p:spPr>
          <a:xfrm>
            <a:off x="4948357" y="1442091"/>
            <a:ext cx="3880366"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C2821"/>
                </a:solidFill>
                <a:latin typeface="Arial"/>
                <a:ea typeface="Arial"/>
                <a:cs typeface="Arial"/>
                <a:sym typeface="Arial"/>
              </a:rPr>
              <a:t>Mức hiện tại</a:t>
            </a:r>
            <a:endParaRPr sz="1750" b="0" i="0" u="none" strike="noStrike" cap="none">
              <a:solidFill>
                <a:srgbClr val="000000"/>
              </a:solidFill>
              <a:latin typeface="Arial"/>
              <a:ea typeface="Arial"/>
              <a:cs typeface="Arial"/>
              <a:sym typeface="Arial"/>
            </a:endParaRPr>
          </a:p>
        </p:txBody>
      </p:sp>
      <p:sp>
        <p:nvSpPr>
          <p:cNvPr id="561" name="Google Shape;561;p20"/>
          <p:cNvSpPr/>
          <p:nvPr/>
        </p:nvSpPr>
        <p:spPr>
          <a:xfrm>
            <a:off x="9289971" y="1442091"/>
            <a:ext cx="3884176"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C2821"/>
                </a:solidFill>
                <a:latin typeface="Arial"/>
                <a:ea typeface="Arial"/>
                <a:cs typeface="Arial"/>
                <a:sym typeface="Arial"/>
              </a:rPr>
              <a:t>Mức tối ưu</a:t>
            </a:r>
            <a:endParaRPr sz="1750" b="0" i="0" u="none" strike="noStrike" cap="none">
              <a:solidFill>
                <a:srgbClr val="000000"/>
              </a:solidFill>
              <a:latin typeface="Arial"/>
              <a:ea typeface="Arial"/>
              <a:cs typeface="Arial"/>
              <a:sym typeface="Arial"/>
            </a:endParaRPr>
          </a:p>
        </p:txBody>
      </p:sp>
      <p:sp>
        <p:nvSpPr>
          <p:cNvPr id="562" name="Google Shape;562;p20"/>
          <p:cNvSpPr/>
          <p:nvPr/>
        </p:nvSpPr>
        <p:spPr>
          <a:xfrm>
            <a:off x="374691" y="1948702"/>
            <a:ext cx="11522670" cy="650319"/>
          </a:xfrm>
          <a:prstGeom prst="rect">
            <a:avLst/>
          </a:prstGeom>
          <a:solidFill>
            <a:srgbClr val="000000">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563" name="Google Shape;563;p20"/>
          <p:cNvSpPr/>
          <p:nvPr/>
        </p:nvSpPr>
        <p:spPr>
          <a:xfrm>
            <a:off x="602933" y="2092410"/>
            <a:ext cx="3884176"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C2821"/>
                </a:solidFill>
                <a:latin typeface="Arial"/>
                <a:ea typeface="Arial"/>
                <a:cs typeface="Arial"/>
                <a:sym typeface="Arial"/>
              </a:rPr>
              <a:t>Tiêu hao than cho sản xuất clinker</a:t>
            </a:r>
            <a:endParaRPr sz="1750" b="0" i="0" u="none" strike="noStrike" cap="none">
              <a:solidFill>
                <a:srgbClr val="000000"/>
              </a:solidFill>
              <a:latin typeface="Arial"/>
              <a:ea typeface="Arial"/>
              <a:cs typeface="Arial"/>
              <a:sym typeface="Arial"/>
            </a:endParaRPr>
          </a:p>
        </p:txBody>
      </p:sp>
      <p:sp>
        <p:nvSpPr>
          <p:cNvPr id="564" name="Google Shape;564;p20"/>
          <p:cNvSpPr/>
          <p:nvPr/>
        </p:nvSpPr>
        <p:spPr>
          <a:xfrm>
            <a:off x="4948357" y="2092410"/>
            <a:ext cx="3880366"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C2821"/>
                </a:solidFill>
                <a:latin typeface="Arial"/>
                <a:ea typeface="Arial"/>
                <a:cs typeface="Arial"/>
                <a:sym typeface="Arial"/>
              </a:rPr>
              <a:t>730-850 kcal/kg clinker</a:t>
            </a:r>
            <a:endParaRPr sz="1750" b="0" i="0" u="none" strike="noStrike" cap="none">
              <a:solidFill>
                <a:srgbClr val="000000"/>
              </a:solidFill>
              <a:latin typeface="Arial"/>
              <a:ea typeface="Arial"/>
              <a:cs typeface="Arial"/>
              <a:sym typeface="Arial"/>
            </a:endParaRPr>
          </a:p>
        </p:txBody>
      </p:sp>
      <p:sp>
        <p:nvSpPr>
          <p:cNvPr id="565" name="Google Shape;565;p20"/>
          <p:cNvSpPr/>
          <p:nvPr/>
        </p:nvSpPr>
        <p:spPr>
          <a:xfrm>
            <a:off x="9289971" y="2092410"/>
            <a:ext cx="3884176"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C2821"/>
                </a:solidFill>
                <a:latin typeface="Arial"/>
                <a:ea typeface="Arial"/>
                <a:cs typeface="Arial"/>
                <a:sym typeface="Arial"/>
              </a:rPr>
              <a:t>&lt;730 kcal/kg</a:t>
            </a:r>
            <a:endParaRPr sz="1750" b="0" i="0" u="none" strike="noStrike" cap="none">
              <a:solidFill>
                <a:srgbClr val="000000"/>
              </a:solidFill>
              <a:latin typeface="Arial"/>
              <a:ea typeface="Arial"/>
              <a:cs typeface="Arial"/>
              <a:sym typeface="Arial"/>
            </a:endParaRPr>
          </a:p>
        </p:txBody>
      </p:sp>
      <p:sp>
        <p:nvSpPr>
          <p:cNvPr id="566" name="Google Shape;566;p20"/>
          <p:cNvSpPr/>
          <p:nvPr/>
        </p:nvSpPr>
        <p:spPr>
          <a:xfrm>
            <a:off x="374691" y="2599021"/>
            <a:ext cx="11450240" cy="650319"/>
          </a:xfrm>
          <a:prstGeom prst="rect">
            <a:avLst/>
          </a:prstGeom>
          <a:solidFill>
            <a:srgbClr val="FFFFFF">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567" name="Google Shape;567;p20"/>
          <p:cNvSpPr/>
          <p:nvPr/>
        </p:nvSpPr>
        <p:spPr>
          <a:xfrm>
            <a:off x="602933" y="2742729"/>
            <a:ext cx="3884176"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C2821"/>
                </a:solidFill>
                <a:latin typeface="Arial"/>
                <a:ea typeface="Arial"/>
                <a:cs typeface="Arial"/>
                <a:sym typeface="Arial"/>
              </a:rPr>
              <a:t>Tiêu thụ điện trung bình</a:t>
            </a:r>
            <a:endParaRPr sz="1750" b="0" i="0" u="none" strike="noStrike" cap="none">
              <a:solidFill>
                <a:srgbClr val="000000"/>
              </a:solidFill>
              <a:latin typeface="Arial"/>
              <a:ea typeface="Arial"/>
              <a:cs typeface="Arial"/>
              <a:sym typeface="Arial"/>
            </a:endParaRPr>
          </a:p>
        </p:txBody>
      </p:sp>
      <p:sp>
        <p:nvSpPr>
          <p:cNvPr id="568" name="Google Shape;568;p20"/>
          <p:cNvSpPr/>
          <p:nvPr/>
        </p:nvSpPr>
        <p:spPr>
          <a:xfrm>
            <a:off x="4948357" y="2742729"/>
            <a:ext cx="3880366"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C2821"/>
                </a:solidFill>
                <a:latin typeface="Arial"/>
                <a:ea typeface="Arial"/>
                <a:cs typeface="Arial"/>
                <a:sym typeface="Arial"/>
              </a:rPr>
              <a:t>95 -108 kWh/tấn xi măng</a:t>
            </a:r>
            <a:endParaRPr sz="1750" b="0" i="0" u="none" strike="noStrike" cap="none">
              <a:solidFill>
                <a:srgbClr val="000000"/>
              </a:solidFill>
              <a:latin typeface="Arial"/>
              <a:ea typeface="Arial"/>
              <a:cs typeface="Arial"/>
              <a:sym typeface="Arial"/>
            </a:endParaRPr>
          </a:p>
        </p:txBody>
      </p:sp>
      <p:sp>
        <p:nvSpPr>
          <p:cNvPr id="569" name="Google Shape;569;p20"/>
          <p:cNvSpPr/>
          <p:nvPr/>
        </p:nvSpPr>
        <p:spPr>
          <a:xfrm>
            <a:off x="9289971" y="2742729"/>
            <a:ext cx="2749630"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C2821"/>
                </a:solidFill>
                <a:latin typeface="Arial"/>
                <a:ea typeface="Arial"/>
                <a:cs typeface="Arial"/>
                <a:sym typeface="Arial"/>
              </a:rPr>
              <a:t>&lt;85 kWh/tấn</a:t>
            </a:r>
            <a:endParaRPr sz="1750" b="0" i="0" u="none" strike="noStrike" cap="none">
              <a:solidFill>
                <a:srgbClr val="000000"/>
              </a:solidFill>
              <a:latin typeface="Arial"/>
              <a:ea typeface="Arial"/>
              <a:cs typeface="Arial"/>
              <a:sym typeface="Arial"/>
            </a:endParaRPr>
          </a:p>
        </p:txBody>
      </p:sp>
      <p:sp>
        <p:nvSpPr>
          <p:cNvPr id="570" name="Google Shape;570;p20"/>
          <p:cNvSpPr/>
          <p:nvPr/>
        </p:nvSpPr>
        <p:spPr>
          <a:xfrm>
            <a:off x="374691" y="3249340"/>
            <a:ext cx="11522670" cy="650319"/>
          </a:xfrm>
          <a:prstGeom prst="rect">
            <a:avLst/>
          </a:prstGeom>
          <a:solidFill>
            <a:srgbClr val="000000">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571" name="Google Shape;571;p20"/>
          <p:cNvSpPr/>
          <p:nvPr/>
        </p:nvSpPr>
        <p:spPr>
          <a:xfrm>
            <a:off x="602933" y="3393049"/>
            <a:ext cx="3884176"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C2821"/>
                </a:solidFill>
                <a:latin typeface="Arial"/>
                <a:ea typeface="Arial"/>
                <a:cs typeface="Arial"/>
                <a:sym typeface="Arial"/>
              </a:rPr>
              <a:t>Hiệu suất lò nung</a:t>
            </a:r>
            <a:endParaRPr sz="1750" b="0" i="0" u="none" strike="noStrike" cap="none">
              <a:solidFill>
                <a:srgbClr val="000000"/>
              </a:solidFill>
              <a:latin typeface="Arial"/>
              <a:ea typeface="Arial"/>
              <a:cs typeface="Arial"/>
              <a:sym typeface="Arial"/>
            </a:endParaRPr>
          </a:p>
        </p:txBody>
      </p:sp>
      <p:sp>
        <p:nvSpPr>
          <p:cNvPr id="572" name="Google Shape;572;p20"/>
          <p:cNvSpPr/>
          <p:nvPr/>
        </p:nvSpPr>
        <p:spPr>
          <a:xfrm>
            <a:off x="4948357" y="3393049"/>
            <a:ext cx="3880366"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C2821"/>
                </a:solidFill>
                <a:latin typeface="Arial"/>
                <a:ea typeface="Arial"/>
                <a:cs typeface="Arial"/>
                <a:sym typeface="Arial"/>
              </a:rPr>
              <a:t>Thay đổi theo công nghệ</a:t>
            </a:r>
            <a:endParaRPr sz="1750" b="0" i="0" u="none" strike="noStrike" cap="none">
              <a:solidFill>
                <a:srgbClr val="000000"/>
              </a:solidFill>
              <a:latin typeface="Arial"/>
              <a:ea typeface="Arial"/>
              <a:cs typeface="Arial"/>
              <a:sym typeface="Arial"/>
            </a:endParaRPr>
          </a:p>
        </p:txBody>
      </p:sp>
      <p:sp>
        <p:nvSpPr>
          <p:cNvPr id="573" name="Google Shape;573;p20"/>
          <p:cNvSpPr/>
          <p:nvPr/>
        </p:nvSpPr>
        <p:spPr>
          <a:xfrm>
            <a:off x="9289971" y="3393049"/>
            <a:ext cx="3884176"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C2821"/>
                </a:solidFill>
                <a:latin typeface="Arial"/>
                <a:ea typeface="Arial"/>
                <a:cs typeface="Arial"/>
                <a:sym typeface="Arial"/>
              </a:rPr>
              <a:t>Cao với lò quay precalciner</a:t>
            </a:r>
            <a:endParaRPr sz="1750" b="0" i="0" u="none" strike="noStrike" cap="none">
              <a:solidFill>
                <a:srgbClr val="000000"/>
              </a:solidFill>
              <a:latin typeface="Arial"/>
              <a:ea typeface="Arial"/>
              <a:cs typeface="Arial"/>
              <a:sym typeface="Arial"/>
            </a:endParaRPr>
          </a:p>
        </p:txBody>
      </p:sp>
      <p:sp>
        <p:nvSpPr>
          <p:cNvPr id="2" name="Google Shape;580;p21">
            <a:extLst>
              <a:ext uri="{FF2B5EF4-FFF2-40B4-BE49-F238E27FC236}">
                <a16:creationId xmlns:a16="http://schemas.microsoft.com/office/drawing/2014/main" id="{A6FEC149-E4D1-C0F4-E017-A739D19AA82A}"/>
              </a:ext>
            </a:extLst>
          </p:cNvPr>
          <p:cNvSpPr txBox="1">
            <a:spLocks/>
          </p:cNvSpPr>
          <p:nvPr/>
        </p:nvSpPr>
        <p:spPr>
          <a:xfrm>
            <a:off x="367071" y="4289609"/>
            <a:ext cx="10972800" cy="109557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609585" indent="-423323" algn="just">
              <a:buSzPts val="1400"/>
              <a:buFont typeface="Arial"/>
              <a:buChar char="●"/>
            </a:pPr>
            <a:r>
              <a:rPr lang="vi-VN" sz="1600" dirty="0"/>
              <a:t>Ngành xi măng Việt Nam tiêu thụ một lượng năng lượng đáng kể, chủ yếu dưới dạng nhiệt năng và điện năng. </a:t>
            </a:r>
          </a:p>
          <a:p>
            <a:pPr marL="609585" indent="-423323" algn="just">
              <a:buSzPts val="1400"/>
              <a:buFont typeface="Arial"/>
              <a:buChar char="●"/>
            </a:pPr>
            <a:r>
              <a:rPr lang="vi-VN" sz="1600" dirty="0"/>
              <a:t>Cơ cấu tiêu thụ năng lượng để sản xuất xi măng: khoảng 80-85% là nhiệt năng, 15-20% là điện năng, còn lại một phần rất nhỏ khoảng 1% là đầu DO, FO</a:t>
            </a:r>
          </a:p>
          <a:p>
            <a:pPr marL="609585" indent="-423323" algn="just">
              <a:buSzPts val="1400"/>
              <a:buFont typeface="Arial"/>
              <a:buChar char="●"/>
            </a:pPr>
            <a:r>
              <a:rPr lang="vi-VN" sz="1600" dirty="0">
                <a:solidFill>
                  <a:srgbClr val="333333"/>
                </a:solidFill>
              </a:rPr>
              <a:t>Ước tính chi phí năng lượng điện năng chiếm khoảng 10 - 15% giá thành sản xuất xi măng</a:t>
            </a:r>
            <a:endParaRPr lang="vi-VN" sz="1600" dirty="0"/>
          </a:p>
          <a:p>
            <a:pPr marL="609585" indent="-334423" algn="just">
              <a:buSzPts val="1400"/>
            </a:pPr>
            <a:endParaRPr lang="vi-VN" sz="2400" dirty="0"/>
          </a:p>
          <a:p>
            <a:pPr marL="609585" indent="-334423" algn="just">
              <a:buSzPts val="1400"/>
            </a:pPr>
            <a:endParaRPr lang="vi-VN" sz="2400" dirty="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2"/>
          <p:cNvSpPr txBox="1">
            <a:spLocks noGrp="1"/>
          </p:cNvSpPr>
          <p:nvPr>
            <p:ph type="title" idx="4294967295"/>
          </p:nvPr>
        </p:nvSpPr>
        <p:spPr>
          <a:xfrm>
            <a:off x="3374738" y="816879"/>
            <a:ext cx="5108028"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a:solidFill>
                  <a:srgbClr val="327176"/>
                </a:solidFill>
                <a:latin typeface="+mj-lt"/>
              </a:rPr>
              <a:t>Nội dung</a:t>
            </a:r>
            <a:endParaRPr>
              <a:solidFill>
                <a:srgbClr val="327176"/>
              </a:solidFill>
              <a:latin typeface="+mj-lt"/>
            </a:endParaRPr>
          </a:p>
        </p:txBody>
      </p:sp>
      <p:sp>
        <p:nvSpPr>
          <p:cNvPr id="416" name="Google Shape;416;p2"/>
          <p:cNvSpPr txBox="1"/>
          <p:nvPr/>
        </p:nvSpPr>
        <p:spPr>
          <a:xfrm>
            <a:off x="1005447" y="2586077"/>
            <a:ext cx="10181105" cy="1685846"/>
          </a:xfrm>
          <a:prstGeom prst="rect">
            <a:avLst/>
          </a:prstGeom>
          <a:noFill/>
          <a:ln>
            <a:noFill/>
          </a:ln>
        </p:spPr>
        <p:txBody>
          <a:bodyPr spcFirstLastPara="1" wrap="square" lIns="91425" tIns="45700" rIns="91425" bIns="45700" anchor="t" anchorCtr="0">
            <a:spAutoFit/>
          </a:bodyPr>
          <a:lstStyle/>
          <a:p>
            <a:pPr marL="514350" marR="0" lvl="0" indent="-514350" algn="l" rtl="0">
              <a:lnSpc>
                <a:spcPct val="150000"/>
              </a:lnSpc>
              <a:spcBef>
                <a:spcPts val="0"/>
              </a:spcBef>
              <a:spcAft>
                <a:spcPts val="0"/>
              </a:spcAft>
              <a:buClr>
                <a:srgbClr val="000000"/>
              </a:buClr>
              <a:buSzPts val="2400"/>
              <a:buFont typeface="Arial"/>
              <a:buAutoNum type="romanUcPeriod"/>
            </a:pPr>
            <a:r>
              <a:rPr lang="en-US" sz="2400" b="1" i="0" u="none" strike="noStrike" cap="none">
                <a:solidFill>
                  <a:srgbClr val="327176"/>
                </a:solidFill>
                <a:latin typeface="Arial"/>
                <a:ea typeface="Arial"/>
                <a:cs typeface="Arial"/>
                <a:sym typeface="Arial"/>
              </a:rPr>
              <a:t>Thực trạng sử dụng năng lượng trong công nghiệp tại Việt Nam</a:t>
            </a:r>
            <a:endParaRPr/>
          </a:p>
          <a:p>
            <a:pPr marL="514350" marR="0" lvl="0" indent="-514350" algn="l" rtl="0">
              <a:lnSpc>
                <a:spcPct val="150000"/>
              </a:lnSpc>
              <a:spcBef>
                <a:spcPts val="0"/>
              </a:spcBef>
              <a:spcAft>
                <a:spcPts val="0"/>
              </a:spcAft>
              <a:buClr>
                <a:srgbClr val="000000"/>
              </a:buClr>
              <a:buSzPts val="2400"/>
              <a:buFont typeface="Arial"/>
              <a:buAutoNum type="romanUcPeriod"/>
            </a:pPr>
            <a:r>
              <a:rPr lang="en-US" sz="2400" b="1" i="0" u="none" strike="noStrike" cap="none">
                <a:solidFill>
                  <a:srgbClr val="327176"/>
                </a:solidFill>
                <a:latin typeface="Arial"/>
                <a:ea typeface="Arial"/>
                <a:cs typeface="Arial"/>
                <a:sym typeface="Arial"/>
              </a:rPr>
              <a:t>Thực trạng và tiềm năng tiết kiệm năng lượng (TKNL) trong ngành công nghiệp xi măng tại Việt Nam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sp>
        <p:nvSpPr>
          <p:cNvPr id="586" name="Google Shape;586;p22"/>
          <p:cNvSpPr txBox="1">
            <a:spLocks noGrp="1"/>
          </p:cNvSpPr>
          <p:nvPr>
            <p:ph type="title" idx="4294967295"/>
          </p:nvPr>
        </p:nvSpPr>
        <p:spPr>
          <a:xfrm>
            <a:off x="630621" y="707652"/>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a:solidFill>
                  <a:srgbClr val="327176"/>
                </a:solidFill>
                <a:latin typeface="+mj-lt"/>
              </a:rPr>
              <a:t>6. TIÊU THỤ NĂNG LƯỢNG TRONG NGÀNH XI MĂNG</a:t>
            </a:r>
            <a:endParaRPr sz="2400">
              <a:latin typeface="+mj-lt"/>
            </a:endParaRPr>
          </a:p>
        </p:txBody>
      </p:sp>
      <p:sp>
        <p:nvSpPr>
          <p:cNvPr id="587" name="Google Shape;587;p22"/>
          <p:cNvSpPr/>
          <p:nvPr/>
        </p:nvSpPr>
        <p:spPr>
          <a:xfrm>
            <a:off x="356910" y="1427242"/>
            <a:ext cx="352144" cy="510302"/>
          </a:xfrm>
          <a:prstGeom prst="roundRect">
            <a:avLst>
              <a:gd name="adj" fmla="val 6667"/>
            </a:avLst>
          </a:prstGeom>
          <a:solidFill>
            <a:srgbClr val="F0EDE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pic>
        <p:nvPicPr>
          <p:cNvPr id="588" name="Google Shape;588;p22" descr="preencoded.png"/>
          <p:cNvPicPr preferRelativeResize="0"/>
          <p:nvPr/>
        </p:nvPicPr>
        <p:blipFill rotWithShape="1">
          <a:blip r:embed="rId3">
            <a:alphaModFix/>
          </a:blip>
          <a:srcRect/>
          <a:stretch/>
        </p:blipFill>
        <p:spPr>
          <a:xfrm>
            <a:off x="441980" y="1469747"/>
            <a:ext cx="234735" cy="425291"/>
          </a:xfrm>
          <a:prstGeom prst="rect">
            <a:avLst/>
          </a:prstGeom>
          <a:noFill/>
          <a:ln>
            <a:noFill/>
          </a:ln>
        </p:spPr>
      </p:pic>
      <p:sp>
        <p:nvSpPr>
          <p:cNvPr id="589" name="Google Shape;589;p22"/>
          <p:cNvSpPr/>
          <p:nvPr/>
        </p:nvSpPr>
        <p:spPr>
          <a:xfrm>
            <a:off x="1094026" y="1427242"/>
            <a:ext cx="3913346"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dirty="0" err="1">
                <a:solidFill>
                  <a:srgbClr val="2C2821"/>
                </a:solidFill>
                <a:latin typeface="Arial"/>
                <a:ea typeface="Arial"/>
                <a:cs typeface="Arial"/>
                <a:sym typeface="Arial"/>
              </a:rPr>
              <a:t>Tiêu</a:t>
            </a:r>
            <a:r>
              <a:rPr lang="en-US" sz="2200" b="0" i="0" u="none" strike="noStrike" cap="none" dirty="0">
                <a:solidFill>
                  <a:srgbClr val="2C2821"/>
                </a:solidFill>
                <a:latin typeface="Arial"/>
                <a:ea typeface="Arial"/>
                <a:cs typeface="Arial"/>
                <a:sym typeface="Arial"/>
              </a:rPr>
              <a:t> </a:t>
            </a:r>
            <a:r>
              <a:rPr lang="en-US" sz="2200" b="0" i="0" u="none" strike="noStrike" cap="none" dirty="0" err="1">
                <a:solidFill>
                  <a:srgbClr val="2C2821"/>
                </a:solidFill>
                <a:latin typeface="Arial"/>
                <a:ea typeface="Arial"/>
                <a:cs typeface="Arial"/>
                <a:sym typeface="Arial"/>
              </a:rPr>
              <a:t>thụ</a:t>
            </a:r>
            <a:r>
              <a:rPr lang="en-US" sz="2200" b="0" i="0" u="none" strike="noStrike" cap="none" dirty="0">
                <a:solidFill>
                  <a:srgbClr val="2C2821"/>
                </a:solidFill>
                <a:latin typeface="Arial"/>
                <a:ea typeface="Arial"/>
                <a:cs typeface="Arial"/>
                <a:sym typeface="Arial"/>
              </a:rPr>
              <a:t> </a:t>
            </a:r>
            <a:r>
              <a:rPr lang="en-US" sz="2200" b="0" i="0" u="none" strike="noStrike" cap="none" dirty="0" err="1">
                <a:solidFill>
                  <a:srgbClr val="2C2821"/>
                </a:solidFill>
                <a:latin typeface="Arial"/>
                <a:ea typeface="Arial"/>
                <a:cs typeface="Arial"/>
                <a:sym typeface="Arial"/>
              </a:rPr>
              <a:t>năng</a:t>
            </a:r>
            <a:r>
              <a:rPr lang="en-US" sz="2200" b="0" i="0" u="none" strike="noStrike" cap="none" dirty="0">
                <a:solidFill>
                  <a:srgbClr val="2C2821"/>
                </a:solidFill>
                <a:latin typeface="Arial"/>
                <a:ea typeface="Arial"/>
                <a:cs typeface="Arial"/>
                <a:sym typeface="Arial"/>
              </a:rPr>
              <a:t> </a:t>
            </a:r>
            <a:r>
              <a:rPr lang="en-US" sz="2200" b="0" i="0" u="none" strike="noStrike" cap="none" dirty="0" err="1">
                <a:solidFill>
                  <a:srgbClr val="2C2821"/>
                </a:solidFill>
                <a:latin typeface="Arial"/>
                <a:ea typeface="Arial"/>
                <a:cs typeface="Arial"/>
                <a:sym typeface="Arial"/>
              </a:rPr>
              <a:t>lượng</a:t>
            </a:r>
            <a:r>
              <a:rPr lang="en-US" sz="2200" b="0" i="0" u="none" strike="noStrike" cap="none" dirty="0">
                <a:solidFill>
                  <a:srgbClr val="2C2821"/>
                </a:solidFill>
                <a:latin typeface="Arial"/>
                <a:ea typeface="Arial"/>
                <a:cs typeface="Arial"/>
                <a:sym typeface="Arial"/>
              </a:rPr>
              <a:t> </a:t>
            </a:r>
            <a:r>
              <a:rPr lang="en-US" sz="2200" b="0" i="0" u="none" strike="noStrike" cap="none" dirty="0" err="1">
                <a:solidFill>
                  <a:srgbClr val="2C2821"/>
                </a:solidFill>
                <a:latin typeface="Arial"/>
                <a:ea typeface="Arial"/>
                <a:cs typeface="Arial"/>
                <a:sym typeface="Arial"/>
              </a:rPr>
              <a:t>cao</a:t>
            </a:r>
            <a:endParaRPr sz="2200" b="0" i="0" u="none" strike="noStrike" cap="none" dirty="0">
              <a:solidFill>
                <a:srgbClr val="000000"/>
              </a:solidFill>
              <a:latin typeface="Arial"/>
              <a:ea typeface="Arial"/>
              <a:cs typeface="Arial"/>
              <a:sym typeface="Arial"/>
            </a:endParaRPr>
          </a:p>
        </p:txBody>
      </p:sp>
      <p:sp>
        <p:nvSpPr>
          <p:cNvPr id="590" name="Google Shape;590;p22"/>
          <p:cNvSpPr/>
          <p:nvPr/>
        </p:nvSpPr>
        <p:spPr>
          <a:xfrm>
            <a:off x="1094026" y="1917660"/>
            <a:ext cx="3913346" cy="725805"/>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C2821"/>
                </a:solidFill>
                <a:latin typeface="Arial"/>
                <a:ea typeface="Arial"/>
                <a:cs typeface="Arial"/>
                <a:sym typeface="Arial"/>
              </a:rPr>
              <a:t>Mức tiêu thụ năng lượng vẫn cao hơn chuẩn thế giới khoảng 10-20%, gây lãng phí và tăng chi phí sản xuất.</a:t>
            </a:r>
            <a:endParaRPr sz="1750" b="0" i="0" u="none" strike="noStrike" cap="none">
              <a:solidFill>
                <a:srgbClr val="000000"/>
              </a:solidFill>
              <a:latin typeface="Arial"/>
              <a:ea typeface="Arial"/>
              <a:cs typeface="Arial"/>
              <a:sym typeface="Arial"/>
            </a:endParaRPr>
          </a:p>
        </p:txBody>
      </p:sp>
      <p:sp>
        <p:nvSpPr>
          <p:cNvPr id="591" name="Google Shape;591;p22"/>
          <p:cNvSpPr/>
          <p:nvPr/>
        </p:nvSpPr>
        <p:spPr>
          <a:xfrm>
            <a:off x="6447678" y="1331377"/>
            <a:ext cx="395720" cy="510302"/>
          </a:xfrm>
          <a:prstGeom prst="roundRect">
            <a:avLst>
              <a:gd name="adj" fmla="val 6667"/>
            </a:avLst>
          </a:prstGeom>
          <a:solidFill>
            <a:srgbClr val="F0EDE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pic>
        <p:nvPicPr>
          <p:cNvPr id="592" name="Google Shape;592;p22" descr="preencoded.png"/>
          <p:cNvPicPr preferRelativeResize="0"/>
          <p:nvPr/>
        </p:nvPicPr>
        <p:blipFill rotWithShape="1">
          <a:blip r:embed="rId4">
            <a:alphaModFix/>
          </a:blip>
          <a:srcRect/>
          <a:stretch/>
        </p:blipFill>
        <p:spPr>
          <a:xfrm>
            <a:off x="6532748" y="1373882"/>
            <a:ext cx="263782" cy="425291"/>
          </a:xfrm>
          <a:prstGeom prst="rect">
            <a:avLst/>
          </a:prstGeom>
          <a:noFill/>
          <a:ln>
            <a:noFill/>
          </a:ln>
        </p:spPr>
      </p:pic>
      <p:sp>
        <p:nvSpPr>
          <p:cNvPr id="593" name="Google Shape;593;p22"/>
          <p:cNvSpPr/>
          <p:nvPr/>
        </p:nvSpPr>
        <p:spPr>
          <a:xfrm>
            <a:off x="7184794" y="1331377"/>
            <a:ext cx="4306165"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dirty="0">
                <a:solidFill>
                  <a:srgbClr val="2C2821"/>
                </a:solidFill>
                <a:latin typeface="Arial"/>
                <a:ea typeface="Arial"/>
                <a:cs typeface="Arial"/>
                <a:sym typeface="Arial"/>
              </a:rPr>
              <a:t>Công </a:t>
            </a:r>
            <a:r>
              <a:rPr lang="en-US" sz="2200" b="0" i="0" u="none" strike="noStrike" cap="none" dirty="0" err="1">
                <a:solidFill>
                  <a:srgbClr val="2C2821"/>
                </a:solidFill>
                <a:latin typeface="Arial"/>
                <a:ea typeface="Arial"/>
                <a:cs typeface="Arial"/>
                <a:sym typeface="Arial"/>
              </a:rPr>
              <a:t>nghệ</a:t>
            </a:r>
            <a:r>
              <a:rPr lang="en-US" sz="2200" b="0" i="0" u="none" strike="noStrike" cap="none" dirty="0">
                <a:solidFill>
                  <a:srgbClr val="2C2821"/>
                </a:solidFill>
                <a:latin typeface="Arial"/>
                <a:ea typeface="Arial"/>
                <a:cs typeface="Arial"/>
                <a:sym typeface="Arial"/>
              </a:rPr>
              <a:t> cần </a:t>
            </a:r>
            <a:r>
              <a:rPr lang="en-US" sz="2200" b="0" i="0" u="none" strike="noStrike" cap="none" dirty="0" err="1">
                <a:solidFill>
                  <a:srgbClr val="2C2821"/>
                </a:solidFill>
                <a:latin typeface="Arial"/>
                <a:ea typeface="Arial"/>
                <a:cs typeface="Arial"/>
                <a:sym typeface="Arial"/>
              </a:rPr>
              <a:t>nâng</a:t>
            </a:r>
            <a:r>
              <a:rPr lang="en-US" sz="2200" b="0" i="0" u="none" strike="noStrike" cap="none" dirty="0">
                <a:solidFill>
                  <a:srgbClr val="2C2821"/>
                </a:solidFill>
                <a:latin typeface="Arial"/>
                <a:ea typeface="Arial"/>
                <a:cs typeface="Arial"/>
                <a:sym typeface="Arial"/>
              </a:rPr>
              <a:t> </a:t>
            </a:r>
            <a:r>
              <a:rPr lang="en-US" sz="2200" b="0" i="0" u="none" strike="noStrike" cap="none" dirty="0" err="1">
                <a:solidFill>
                  <a:srgbClr val="2C2821"/>
                </a:solidFill>
                <a:latin typeface="Arial"/>
                <a:ea typeface="Arial"/>
                <a:cs typeface="Arial"/>
                <a:sym typeface="Arial"/>
              </a:rPr>
              <a:t>cấp</a:t>
            </a:r>
            <a:endParaRPr sz="2200" b="0" i="0" u="none" strike="noStrike" cap="none" dirty="0">
              <a:solidFill>
                <a:srgbClr val="000000"/>
              </a:solidFill>
              <a:latin typeface="Arial"/>
              <a:ea typeface="Arial"/>
              <a:cs typeface="Arial"/>
              <a:sym typeface="Arial"/>
            </a:endParaRPr>
          </a:p>
        </p:txBody>
      </p:sp>
      <p:sp>
        <p:nvSpPr>
          <p:cNvPr id="594" name="Google Shape;594;p22"/>
          <p:cNvSpPr/>
          <p:nvPr/>
        </p:nvSpPr>
        <p:spPr>
          <a:xfrm>
            <a:off x="7184794" y="1821795"/>
            <a:ext cx="4397606" cy="1088708"/>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C2821"/>
                </a:solidFill>
                <a:latin typeface="Arial"/>
                <a:ea typeface="Arial"/>
                <a:cs typeface="Arial"/>
                <a:sym typeface="Arial"/>
              </a:rPr>
              <a:t>Nhiều dây chuyền lò nung đã cũ, chưa được đầu tư cải tiến, dẫn đến hiệu suất thấp và tiêu hao nhiên liệu cao.</a:t>
            </a:r>
            <a:endParaRPr sz="1750" b="0" i="0" u="none" strike="noStrike" cap="none">
              <a:solidFill>
                <a:srgbClr val="000000"/>
              </a:solidFill>
              <a:latin typeface="Arial"/>
              <a:ea typeface="Arial"/>
              <a:cs typeface="Arial"/>
              <a:sym typeface="Arial"/>
            </a:endParaRPr>
          </a:p>
        </p:txBody>
      </p:sp>
      <p:sp>
        <p:nvSpPr>
          <p:cNvPr id="595" name="Google Shape;595;p22"/>
          <p:cNvSpPr/>
          <p:nvPr/>
        </p:nvSpPr>
        <p:spPr>
          <a:xfrm>
            <a:off x="356910" y="3265408"/>
            <a:ext cx="352144" cy="510302"/>
          </a:xfrm>
          <a:prstGeom prst="roundRect">
            <a:avLst>
              <a:gd name="adj" fmla="val 6667"/>
            </a:avLst>
          </a:prstGeom>
          <a:solidFill>
            <a:srgbClr val="F0EDE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pic>
        <p:nvPicPr>
          <p:cNvPr id="596" name="Google Shape;596;p22" descr="preencoded.png"/>
          <p:cNvPicPr preferRelativeResize="0"/>
          <p:nvPr/>
        </p:nvPicPr>
        <p:blipFill rotWithShape="1">
          <a:blip r:embed="rId5">
            <a:alphaModFix/>
          </a:blip>
          <a:srcRect/>
          <a:stretch/>
        </p:blipFill>
        <p:spPr>
          <a:xfrm>
            <a:off x="441980" y="3307913"/>
            <a:ext cx="234735" cy="425291"/>
          </a:xfrm>
          <a:prstGeom prst="rect">
            <a:avLst/>
          </a:prstGeom>
          <a:noFill/>
          <a:ln>
            <a:noFill/>
          </a:ln>
        </p:spPr>
      </p:pic>
      <p:sp>
        <p:nvSpPr>
          <p:cNvPr id="597" name="Google Shape;597;p22"/>
          <p:cNvSpPr/>
          <p:nvPr/>
        </p:nvSpPr>
        <p:spPr>
          <a:xfrm>
            <a:off x="1094026" y="3265408"/>
            <a:ext cx="4148533"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dirty="0">
                <a:solidFill>
                  <a:srgbClr val="2C2821"/>
                </a:solidFill>
                <a:latin typeface="Arial"/>
                <a:ea typeface="Arial"/>
                <a:cs typeface="Arial"/>
                <a:sym typeface="Arial"/>
              </a:rPr>
              <a:t>Thu </a:t>
            </a:r>
            <a:r>
              <a:rPr lang="en-US" sz="2200" b="0" i="0" u="none" strike="noStrike" cap="none" dirty="0" err="1">
                <a:solidFill>
                  <a:srgbClr val="2C2821"/>
                </a:solidFill>
                <a:latin typeface="Arial"/>
                <a:ea typeface="Arial"/>
                <a:cs typeface="Arial"/>
                <a:sym typeface="Arial"/>
              </a:rPr>
              <a:t>hồi</a:t>
            </a:r>
            <a:r>
              <a:rPr lang="en-US" sz="2200" b="0" i="0" u="none" strike="noStrike" cap="none" dirty="0">
                <a:solidFill>
                  <a:srgbClr val="2C2821"/>
                </a:solidFill>
                <a:latin typeface="Arial"/>
                <a:ea typeface="Arial"/>
                <a:cs typeface="Arial"/>
                <a:sym typeface="Arial"/>
              </a:rPr>
              <a:t> </a:t>
            </a:r>
            <a:r>
              <a:rPr lang="en-US" sz="2200" b="0" i="0" u="none" strike="noStrike" cap="none" dirty="0" err="1">
                <a:solidFill>
                  <a:srgbClr val="2C2821"/>
                </a:solidFill>
                <a:latin typeface="Arial"/>
                <a:ea typeface="Arial"/>
                <a:cs typeface="Arial"/>
                <a:sym typeface="Arial"/>
              </a:rPr>
              <a:t>nhiệt</a:t>
            </a:r>
            <a:r>
              <a:rPr lang="en-US" sz="2200" b="0" i="0" u="none" strike="noStrike" cap="none" dirty="0">
                <a:solidFill>
                  <a:srgbClr val="2C2821"/>
                </a:solidFill>
                <a:latin typeface="Arial"/>
                <a:ea typeface="Arial"/>
                <a:cs typeface="Arial"/>
                <a:sym typeface="Arial"/>
              </a:rPr>
              <a:t> </a:t>
            </a:r>
            <a:r>
              <a:rPr lang="en-US" sz="2200" b="0" i="0" u="none" strike="noStrike" cap="none" dirty="0" err="1">
                <a:solidFill>
                  <a:srgbClr val="2C2821"/>
                </a:solidFill>
                <a:latin typeface="Arial"/>
                <a:ea typeface="Arial"/>
                <a:cs typeface="Arial"/>
                <a:sym typeface="Arial"/>
              </a:rPr>
              <a:t>chưa</a:t>
            </a:r>
            <a:r>
              <a:rPr lang="en-US" sz="2200" b="0" i="0" u="none" strike="noStrike" cap="none" dirty="0">
                <a:solidFill>
                  <a:srgbClr val="2C2821"/>
                </a:solidFill>
                <a:latin typeface="Arial"/>
                <a:ea typeface="Arial"/>
                <a:cs typeface="Arial"/>
                <a:sym typeface="Arial"/>
              </a:rPr>
              <a:t> </a:t>
            </a:r>
            <a:r>
              <a:rPr lang="en-US" sz="2200" b="0" i="0" u="none" strike="noStrike" cap="none" dirty="0" err="1">
                <a:solidFill>
                  <a:srgbClr val="2C2821"/>
                </a:solidFill>
                <a:latin typeface="Arial"/>
                <a:ea typeface="Arial"/>
                <a:cs typeface="Arial"/>
                <a:sym typeface="Arial"/>
              </a:rPr>
              <a:t>cao</a:t>
            </a:r>
            <a:endParaRPr sz="2200" b="0" i="0" u="none" strike="noStrike" cap="none" dirty="0">
              <a:solidFill>
                <a:srgbClr val="000000"/>
              </a:solidFill>
              <a:latin typeface="Arial"/>
              <a:ea typeface="Arial"/>
              <a:cs typeface="Arial"/>
              <a:sym typeface="Arial"/>
            </a:endParaRPr>
          </a:p>
        </p:txBody>
      </p:sp>
      <p:sp>
        <p:nvSpPr>
          <p:cNvPr id="598" name="Google Shape;598;p22"/>
          <p:cNvSpPr/>
          <p:nvPr/>
        </p:nvSpPr>
        <p:spPr>
          <a:xfrm>
            <a:off x="1094026" y="3755826"/>
            <a:ext cx="4900374" cy="1088708"/>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C2821"/>
                </a:solidFill>
                <a:latin typeface="Arial"/>
                <a:ea typeface="Arial"/>
                <a:cs typeface="Arial"/>
                <a:sym typeface="Arial"/>
              </a:rPr>
              <a:t>Tỷ lệ thu hồi nhiệt thải để phát điện còn chưa triệt để, chỉ khoảng 20 nhà máy có hệ thống WHR trên tổng số 90 dây chuyền.</a:t>
            </a:r>
            <a:endParaRPr sz="1750" b="0" i="0" u="none" strike="noStrike" cap="none">
              <a:solidFill>
                <a:srgbClr val="000000"/>
              </a:solidFill>
              <a:latin typeface="Arial"/>
              <a:ea typeface="Arial"/>
              <a:cs typeface="Arial"/>
              <a:sym typeface="Arial"/>
            </a:endParaRPr>
          </a:p>
        </p:txBody>
      </p:sp>
      <p:sp>
        <p:nvSpPr>
          <p:cNvPr id="599" name="Google Shape;599;p22"/>
          <p:cNvSpPr/>
          <p:nvPr/>
        </p:nvSpPr>
        <p:spPr>
          <a:xfrm>
            <a:off x="6447678" y="3392468"/>
            <a:ext cx="395720" cy="510302"/>
          </a:xfrm>
          <a:prstGeom prst="roundRect">
            <a:avLst>
              <a:gd name="adj" fmla="val 6667"/>
            </a:avLst>
          </a:prstGeom>
          <a:solidFill>
            <a:srgbClr val="F0EDE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pic>
        <p:nvPicPr>
          <p:cNvPr id="600" name="Google Shape;600;p22" descr="preencoded.png"/>
          <p:cNvPicPr preferRelativeResize="0"/>
          <p:nvPr/>
        </p:nvPicPr>
        <p:blipFill rotWithShape="1">
          <a:blip r:embed="rId6">
            <a:alphaModFix/>
          </a:blip>
          <a:srcRect/>
          <a:stretch/>
        </p:blipFill>
        <p:spPr>
          <a:xfrm>
            <a:off x="6532748" y="3434973"/>
            <a:ext cx="263782" cy="425291"/>
          </a:xfrm>
          <a:prstGeom prst="rect">
            <a:avLst/>
          </a:prstGeom>
          <a:noFill/>
          <a:ln>
            <a:noFill/>
          </a:ln>
        </p:spPr>
      </p:pic>
      <p:sp>
        <p:nvSpPr>
          <p:cNvPr id="601" name="Google Shape;601;p22"/>
          <p:cNvSpPr/>
          <p:nvPr/>
        </p:nvSpPr>
        <p:spPr>
          <a:xfrm>
            <a:off x="7184794" y="3392468"/>
            <a:ext cx="4777260"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dirty="0">
                <a:solidFill>
                  <a:srgbClr val="2C2821"/>
                </a:solidFill>
                <a:latin typeface="Arial"/>
                <a:ea typeface="Arial"/>
                <a:cs typeface="Arial"/>
                <a:sym typeface="Arial"/>
              </a:rPr>
              <a:t>Quản </a:t>
            </a:r>
            <a:r>
              <a:rPr lang="en-US" sz="2200" b="0" i="0" u="none" strike="noStrike" cap="none" dirty="0" err="1">
                <a:solidFill>
                  <a:srgbClr val="2C2821"/>
                </a:solidFill>
                <a:latin typeface="Arial"/>
                <a:ea typeface="Arial"/>
                <a:cs typeface="Arial"/>
                <a:sym typeface="Arial"/>
              </a:rPr>
              <a:t>lý</a:t>
            </a:r>
            <a:r>
              <a:rPr lang="en-US" sz="2200" b="0" i="0" u="none" strike="noStrike" cap="none" dirty="0">
                <a:solidFill>
                  <a:srgbClr val="2C2821"/>
                </a:solidFill>
                <a:latin typeface="Arial"/>
                <a:ea typeface="Arial"/>
                <a:cs typeface="Arial"/>
                <a:sym typeface="Arial"/>
              </a:rPr>
              <a:t> </a:t>
            </a:r>
            <a:r>
              <a:rPr lang="en-US" sz="2200" b="0" i="0" u="none" strike="noStrike" cap="none" dirty="0" err="1">
                <a:solidFill>
                  <a:srgbClr val="2C2821"/>
                </a:solidFill>
                <a:latin typeface="Arial"/>
                <a:ea typeface="Arial"/>
                <a:cs typeface="Arial"/>
                <a:sym typeface="Arial"/>
              </a:rPr>
              <a:t>năng</a:t>
            </a:r>
            <a:r>
              <a:rPr lang="en-US" sz="2200" b="0" i="0" u="none" strike="noStrike" cap="none" dirty="0">
                <a:solidFill>
                  <a:srgbClr val="2C2821"/>
                </a:solidFill>
                <a:latin typeface="Arial"/>
                <a:ea typeface="Arial"/>
                <a:cs typeface="Arial"/>
                <a:sym typeface="Arial"/>
              </a:rPr>
              <a:t> </a:t>
            </a:r>
            <a:r>
              <a:rPr lang="en-US" sz="2200" b="0" i="0" u="none" strike="noStrike" cap="none" dirty="0" err="1">
                <a:solidFill>
                  <a:srgbClr val="2C2821"/>
                </a:solidFill>
                <a:latin typeface="Arial"/>
                <a:ea typeface="Arial"/>
                <a:cs typeface="Arial"/>
                <a:sym typeface="Arial"/>
              </a:rPr>
              <a:t>lượng</a:t>
            </a:r>
            <a:r>
              <a:rPr lang="en-US" sz="2200" b="0" i="0" u="none" strike="noStrike" cap="none" dirty="0">
                <a:solidFill>
                  <a:srgbClr val="2C2821"/>
                </a:solidFill>
                <a:latin typeface="Arial"/>
                <a:ea typeface="Arial"/>
                <a:cs typeface="Arial"/>
                <a:sym typeface="Arial"/>
              </a:rPr>
              <a:t> </a:t>
            </a:r>
            <a:r>
              <a:rPr lang="en-US" sz="2200" b="0" i="0" u="none" strike="noStrike" cap="none" dirty="0" err="1">
                <a:solidFill>
                  <a:srgbClr val="2C2821"/>
                </a:solidFill>
                <a:latin typeface="Arial"/>
                <a:ea typeface="Arial"/>
                <a:cs typeface="Arial"/>
                <a:sym typeface="Arial"/>
              </a:rPr>
              <a:t>chưa</a:t>
            </a:r>
            <a:r>
              <a:rPr lang="en-US" sz="2200" b="0" i="0" u="none" strike="noStrike" cap="none" dirty="0">
                <a:solidFill>
                  <a:srgbClr val="2C2821"/>
                </a:solidFill>
                <a:latin typeface="Arial"/>
                <a:ea typeface="Arial"/>
                <a:cs typeface="Arial"/>
                <a:sym typeface="Arial"/>
              </a:rPr>
              <a:t> </a:t>
            </a:r>
            <a:r>
              <a:rPr lang="en-US" sz="2200" b="0" i="0" u="none" strike="noStrike" cap="none" dirty="0" err="1">
                <a:solidFill>
                  <a:srgbClr val="2C2821"/>
                </a:solidFill>
                <a:latin typeface="Arial"/>
                <a:ea typeface="Arial"/>
                <a:cs typeface="Arial"/>
                <a:sym typeface="Arial"/>
              </a:rPr>
              <a:t>hiệu</a:t>
            </a:r>
            <a:r>
              <a:rPr lang="en-US" sz="2200" b="0" i="0" u="none" strike="noStrike" cap="none" dirty="0">
                <a:solidFill>
                  <a:srgbClr val="2C2821"/>
                </a:solidFill>
                <a:latin typeface="Arial"/>
                <a:ea typeface="Arial"/>
                <a:cs typeface="Arial"/>
                <a:sym typeface="Arial"/>
              </a:rPr>
              <a:t> </a:t>
            </a:r>
            <a:r>
              <a:rPr lang="en-US" sz="2200" b="0" i="0" u="none" strike="noStrike" cap="none" dirty="0" err="1">
                <a:solidFill>
                  <a:srgbClr val="2C2821"/>
                </a:solidFill>
                <a:latin typeface="Arial"/>
                <a:ea typeface="Arial"/>
                <a:cs typeface="Arial"/>
                <a:sym typeface="Arial"/>
              </a:rPr>
              <a:t>quả</a:t>
            </a:r>
            <a:endParaRPr sz="2200" b="0" i="0" u="none" strike="noStrike" cap="none" dirty="0">
              <a:solidFill>
                <a:srgbClr val="000000"/>
              </a:solidFill>
              <a:latin typeface="Arial"/>
              <a:ea typeface="Arial"/>
              <a:cs typeface="Arial"/>
              <a:sym typeface="Arial"/>
            </a:endParaRPr>
          </a:p>
        </p:txBody>
      </p:sp>
      <p:sp>
        <p:nvSpPr>
          <p:cNvPr id="602" name="Google Shape;602;p22"/>
          <p:cNvSpPr/>
          <p:nvPr/>
        </p:nvSpPr>
        <p:spPr>
          <a:xfrm>
            <a:off x="7184794" y="3882886"/>
            <a:ext cx="4397606" cy="725805"/>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2C2821"/>
                </a:solidFill>
                <a:latin typeface="Arial"/>
                <a:ea typeface="Arial"/>
                <a:cs typeface="Arial"/>
                <a:sym typeface="Arial"/>
              </a:rPr>
              <a:t>Nhiều doanh nghiệp nhỏ và vừa chưa áp dụng hệ thống quản lý năng lượng hiện đại và hiệu quả.</a:t>
            </a:r>
            <a:endParaRPr sz="1750" b="0" i="0" u="none" strike="noStrike" cap="none">
              <a:solidFill>
                <a:srgbClr val="000000"/>
              </a:solidFill>
              <a:latin typeface="Arial"/>
              <a:ea typeface="Arial"/>
              <a:cs typeface="Arial"/>
              <a:sym typeface="Arial"/>
            </a:endParaRPr>
          </a:p>
        </p:txBody>
      </p:sp>
      <p:sp>
        <p:nvSpPr>
          <p:cNvPr id="603" name="Google Shape;603;p22"/>
          <p:cNvSpPr/>
          <p:nvPr/>
        </p:nvSpPr>
        <p:spPr>
          <a:xfrm>
            <a:off x="1021969" y="5220659"/>
            <a:ext cx="11285339" cy="1088708"/>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Mức</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tiêu</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thụ</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năng</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lượng</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vẫn</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cao</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hơn</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chuẩn</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thế</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giới</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nhiều</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dây</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chuyền</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chưa</a:t>
            </a:r>
            <a:r>
              <a:rPr lang="en-US" sz="1750" b="0" i="0" u="none" strike="noStrike" cap="none" dirty="0">
                <a:solidFill>
                  <a:srgbClr val="2C2821"/>
                </a:solidFill>
                <a:latin typeface="Arial"/>
                <a:ea typeface="Arial"/>
                <a:cs typeface="Arial"/>
                <a:sym typeface="Arial"/>
              </a:rPr>
              <a:t> được </a:t>
            </a:r>
            <a:r>
              <a:rPr lang="en-US" sz="1750" b="0" i="0" u="none" strike="noStrike" cap="none" dirty="0" err="1">
                <a:solidFill>
                  <a:srgbClr val="2C2821"/>
                </a:solidFill>
                <a:latin typeface="Arial"/>
                <a:ea typeface="Arial"/>
                <a:cs typeface="Arial"/>
                <a:sym typeface="Arial"/>
              </a:rPr>
              <a:t>nâng</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cấp</a:t>
            </a:r>
            <a:r>
              <a:rPr lang="en-US" sz="1750" b="0" i="0" u="none" strike="noStrike" cap="none" dirty="0">
                <a:solidFill>
                  <a:srgbClr val="2C2821"/>
                </a:solidFill>
                <a:latin typeface="Arial"/>
                <a:ea typeface="Arial"/>
                <a:cs typeface="Arial"/>
                <a:sym typeface="Arial"/>
              </a:rPr>
              <a:t>. </a:t>
            </a:r>
          </a:p>
          <a:p>
            <a:pPr marL="0" marR="0" lvl="0" indent="0" algn="l" rtl="0">
              <a:lnSpc>
                <a:spcPct val="162857"/>
              </a:lnSpc>
              <a:spcBef>
                <a:spcPts val="0"/>
              </a:spcBef>
              <a:spcAft>
                <a:spcPts val="0"/>
              </a:spcAft>
              <a:buClr>
                <a:srgbClr val="000000"/>
              </a:buClr>
              <a:buSzPts val="1750"/>
              <a:buFont typeface="Arial"/>
              <a:buNone/>
            </a:pPr>
            <a:r>
              <a:rPr lang="en-US" sz="1750" dirty="0">
                <a:solidFill>
                  <a:srgbClr val="2C2821"/>
                </a:solidFill>
              </a:rPr>
              <a:t>  </a:t>
            </a:r>
            <a:r>
              <a:rPr lang="en-US" sz="1750" b="0" i="0" u="none" strike="noStrike" cap="none" dirty="0" err="1">
                <a:solidFill>
                  <a:srgbClr val="2C2821"/>
                </a:solidFill>
                <a:latin typeface="Arial"/>
                <a:ea typeface="Arial"/>
                <a:cs typeface="Arial"/>
                <a:sym typeface="Arial"/>
              </a:rPr>
              <a:t>Việc</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ứng</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dụng</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nhiên</a:t>
            </a:r>
            <a:r>
              <a:rPr lang="en-US" sz="1750" b="0" i="0" u="none" strike="noStrike" cap="none" dirty="0">
                <a:solidFill>
                  <a:srgbClr val="2C2821"/>
                </a:solidFill>
                <a:latin typeface="Arial"/>
                <a:ea typeface="Arial"/>
                <a:cs typeface="Arial"/>
                <a:sym typeface="Arial"/>
              </a:rPr>
              <a:t> liệu thay </a:t>
            </a:r>
            <a:r>
              <a:rPr lang="en-US" sz="1750" b="0" i="0" u="none" strike="noStrike" cap="none" dirty="0" err="1">
                <a:solidFill>
                  <a:srgbClr val="2C2821"/>
                </a:solidFill>
                <a:latin typeface="Arial"/>
                <a:ea typeface="Arial"/>
                <a:cs typeface="Arial"/>
                <a:sym typeface="Arial"/>
              </a:rPr>
              <a:t>thế</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còn</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hạn</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chế</a:t>
            </a:r>
            <a:r>
              <a:rPr lang="en-US" sz="1750" b="0" i="0" u="none" strike="noStrike" cap="none" dirty="0">
                <a:solidFill>
                  <a:srgbClr val="2C2821"/>
                </a:solidFill>
                <a:latin typeface="Arial"/>
                <a:ea typeface="Arial"/>
                <a:cs typeface="Arial"/>
                <a:sym typeface="Arial"/>
              </a:rPr>
              <a:t> do </a:t>
            </a:r>
            <a:r>
              <a:rPr lang="en-US" sz="1750" b="0" i="0" u="none" strike="noStrike" cap="none" dirty="0" err="1">
                <a:solidFill>
                  <a:srgbClr val="2C2821"/>
                </a:solidFill>
                <a:latin typeface="Arial"/>
                <a:ea typeface="Arial"/>
                <a:cs typeface="Arial"/>
                <a:sym typeface="Arial"/>
              </a:rPr>
              <a:t>quy</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định</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môi</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trường</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và</a:t>
            </a:r>
            <a:r>
              <a:rPr lang="en-US" sz="1750" b="0" i="0" u="none" strike="noStrike" cap="none" dirty="0">
                <a:solidFill>
                  <a:srgbClr val="2C2821"/>
                </a:solidFill>
                <a:latin typeface="Arial"/>
                <a:ea typeface="Arial"/>
                <a:cs typeface="Arial"/>
                <a:sym typeface="Arial"/>
              </a:rPr>
              <a:t> chi </a:t>
            </a:r>
            <a:r>
              <a:rPr lang="en-US" sz="1750" b="0" i="0" u="none" strike="noStrike" cap="none" dirty="0" err="1">
                <a:solidFill>
                  <a:srgbClr val="2C2821"/>
                </a:solidFill>
                <a:latin typeface="Arial"/>
                <a:ea typeface="Arial"/>
                <a:cs typeface="Arial"/>
                <a:sym typeface="Arial"/>
              </a:rPr>
              <a:t>phí</a:t>
            </a:r>
            <a:r>
              <a:rPr lang="en-US" sz="1750" b="0" i="0" u="none" strike="noStrike" cap="none" dirty="0">
                <a:solidFill>
                  <a:srgbClr val="2C2821"/>
                </a:solidFill>
                <a:latin typeface="Arial"/>
                <a:ea typeface="Arial"/>
                <a:cs typeface="Arial"/>
                <a:sym typeface="Arial"/>
              </a:rPr>
              <a:t> đầu </a:t>
            </a:r>
            <a:r>
              <a:rPr lang="en-US" sz="1750" b="0" i="0" u="none" strike="noStrike" cap="none" dirty="0" err="1">
                <a:solidFill>
                  <a:srgbClr val="2C2821"/>
                </a:solidFill>
                <a:latin typeface="Arial"/>
                <a:ea typeface="Arial"/>
                <a:cs typeface="Arial"/>
                <a:sym typeface="Arial"/>
              </a:rPr>
              <a:t>tư</a:t>
            </a:r>
            <a:r>
              <a:rPr lang="en-US" sz="1750" b="0" i="0" u="none" strike="noStrike" cap="none" dirty="0">
                <a:solidFill>
                  <a:srgbClr val="2C2821"/>
                </a:solidFill>
                <a:latin typeface="Arial"/>
                <a:ea typeface="Arial"/>
                <a:cs typeface="Arial"/>
                <a:sym typeface="Arial"/>
              </a:rPr>
              <a:t> </a:t>
            </a:r>
            <a:r>
              <a:rPr lang="en-US" sz="1750" b="0" i="0" u="none" strike="noStrike" cap="none" dirty="0" err="1">
                <a:solidFill>
                  <a:srgbClr val="2C2821"/>
                </a:solidFill>
                <a:latin typeface="Arial"/>
                <a:ea typeface="Arial"/>
                <a:cs typeface="Arial"/>
                <a:sym typeface="Arial"/>
              </a:rPr>
              <a:t>cao</a:t>
            </a:r>
            <a:r>
              <a:rPr lang="en-US" sz="1750" b="0" i="0" u="none" strike="noStrike" cap="none" dirty="0">
                <a:solidFill>
                  <a:srgbClr val="2C2821"/>
                </a:solidFill>
                <a:latin typeface="Arial"/>
                <a:ea typeface="Arial"/>
                <a:cs typeface="Arial"/>
                <a:sym typeface="Arial"/>
              </a:rPr>
              <a:t>.</a:t>
            </a:r>
            <a:endParaRPr sz="1750" b="0" i="0" u="none" strike="noStrike" cap="none" dirty="0">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Google Shape;608;p23"/>
          <p:cNvSpPr txBox="1">
            <a:spLocks noGrp="1"/>
          </p:cNvSpPr>
          <p:nvPr>
            <p:ph type="title" idx="4294967295"/>
          </p:nvPr>
        </p:nvSpPr>
        <p:spPr>
          <a:xfrm>
            <a:off x="609599" y="769351"/>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a:solidFill>
                  <a:srgbClr val="327176"/>
                </a:solidFill>
                <a:latin typeface="+mj-lt"/>
              </a:rPr>
              <a:t>7. CÁC KHU VỰC TIỀM NĂNG TIẾT KIỆM NĂNG LƯỢNG</a:t>
            </a:r>
            <a:endParaRPr>
              <a:solidFill>
                <a:srgbClr val="327176"/>
              </a:solidFill>
              <a:latin typeface="+mj-lt"/>
            </a:endParaRPr>
          </a:p>
        </p:txBody>
      </p:sp>
      <p:sp>
        <p:nvSpPr>
          <p:cNvPr id="609" name="Google Shape;609;p23"/>
          <p:cNvSpPr txBox="1"/>
          <p:nvPr/>
        </p:nvSpPr>
        <p:spPr>
          <a:xfrm>
            <a:off x="1036130" y="1177115"/>
            <a:ext cx="10119739" cy="2790764"/>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700"/>
              <a:buFont typeface="Arial"/>
              <a:buNone/>
            </a:pPr>
            <a:r>
              <a:rPr lang="en-US" sz="1700" b="1" i="0" u="none" strike="noStrike" cap="none">
                <a:solidFill>
                  <a:srgbClr val="000000"/>
                </a:solidFill>
                <a:latin typeface="Arial"/>
                <a:ea typeface="Arial"/>
                <a:cs typeface="Arial"/>
                <a:sym typeface="Arial"/>
              </a:rPr>
              <a:t>1. Lò nung clinker</a:t>
            </a:r>
            <a:endParaRPr/>
          </a:p>
          <a:p>
            <a:pPr marL="342900" marR="0" lvl="0" indent="-342900" algn="l" rtl="0">
              <a:lnSpc>
                <a:spcPct val="150000"/>
              </a:lnSpc>
              <a:spcBef>
                <a:spcPts val="0"/>
              </a:spcBef>
              <a:spcAft>
                <a:spcPts val="0"/>
              </a:spcAft>
              <a:buClr>
                <a:srgbClr val="000000"/>
              </a:buClr>
              <a:buSzPts val="1700"/>
              <a:buFont typeface="Arial"/>
              <a:buChar char="•"/>
            </a:pPr>
            <a:r>
              <a:rPr lang="en-US" sz="1700" b="1" i="0" u="none" strike="noStrike" cap="none">
                <a:solidFill>
                  <a:srgbClr val="000000"/>
                </a:solidFill>
                <a:latin typeface="Arial"/>
                <a:ea typeface="Arial"/>
                <a:cs typeface="Arial"/>
                <a:sym typeface="Arial"/>
              </a:rPr>
              <a:t>Tiềm năng tiết kiệm: 5–15% năng lượng nhiệt</a:t>
            </a:r>
            <a:endParaRPr sz="1700" b="0" i="0" u="none" strike="noStrike" cap="none">
              <a:solidFill>
                <a:srgbClr val="000000"/>
              </a:solidFill>
              <a:latin typeface="Arial"/>
              <a:ea typeface="Arial"/>
              <a:cs typeface="Arial"/>
              <a:sym typeface="Arial"/>
            </a:endParaRPr>
          </a:p>
          <a:p>
            <a:pPr marL="342900" marR="0" lvl="0" indent="-342900" algn="l" rtl="0">
              <a:lnSpc>
                <a:spcPct val="150000"/>
              </a:lnSpc>
              <a:spcBef>
                <a:spcPts val="0"/>
              </a:spcBef>
              <a:spcAft>
                <a:spcPts val="0"/>
              </a:spcAft>
              <a:buClr>
                <a:srgbClr val="000000"/>
              </a:buClr>
              <a:buSzPts val="1700"/>
              <a:buFont typeface="Arial"/>
              <a:buChar char="•"/>
            </a:pPr>
            <a:r>
              <a:rPr lang="en-US" sz="1700" b="0" i="0" u="none" strike="noStrike" cap="none">
                <a:solidFill>
                  <a:srgbClr val="000000"/>
                </a:solidFill>
                <a:latin typeface="Arial"/>
                <a:ea typeface="Arial"/>
                <a:cs typeface="Arial"/>
                <a:sym typeface="Arial"/>
              </a:rPr>
              <a:t>Giải pháp:</a:t>
            </a:r>
            <a:endParaRPr/>
          </a:p>
          <a:p>
            <a:pPr marL="800100" marR="0" lvl="1" indent="-342900" algn="l" rtl="0">
              <a:lnSpc>
                <a:spcPct val="150000"/>
              </a:lnSpc>
              <a:spcBef>
                <a:spcPts val="0"/>
              </a:spcBef>
              <a:spcAft>
                <a:spcPts val="0"/>
              </a:spcAft>
              <a:buClr>
                <a:srgbClr val="000000"/>
              </a:buClr>
              <a:buSzPts val="1700"/>
              <a:buFont typeface="Courier New"/>
              <a:buChar char="o"/>
            </a:pPr>
            <a:r>
              <a:rPr lang="en-US" sz="1700" b="0" i="0" u="none" strike="noStrike" cap="none">
                <a:solidFill>
                  <a:srgbClr val="000000"/>
                </a:solidFill>
                <a:latin typeface="Arial"/>
                <a:ea typeface="Arial"/>
                <a:cs typeface="Arial"/>
                <a:sym typeface="Arial"/>
              </a:rPr>
              <a:t>Tối ưu hóa </a:t>
            </a:r>
            <a:r>
              <a:rPr lang="en-US" sz="1700" b="1" i="0" u="none" strike="noStrike" cap="none">
                <a:solidFill>
                  <a:srgbClr val="000000"/>
                </a:solidFill>
                <a:latin typeface="Arial"/>
                <a:ea typeface="Arial"/>
                <a:cs typeface="Arial"/>
                <a:sym typeface="Arial"/>
              </a:rPr>
              <a:t>tỷ lệ nhiên liệu thay thế (RDF, sinh khối, lốp xe phế thải...)</a:t>
            </a:r>
            <a:r>
              <a:rPr lang="en-US" sz="1700" b="0" i="0" u="none" strike="noStrike" cap="none">
                <a:solidFill>
                  <a:srgbClr val="000000"/>
                </a:solidFill>
                <a:latin typeface="Arial"/>
                <a:ea typeface="Arial"/>
                <a:cs typeface="Arial"/>
                <a:sym typeface="Arial"/>
              </a:rPr>
              <a:t>.</a:t>
            </a:r>
            <a:endParaRPr/>
          </a:p>
          <a:p>
            <a:pPr marL="800100" marR="0" lvl="1" indent="-342900" algn="l" rtl="0">
              <a:lnSpc>
                <a:spcPct val="150000"/>
              </a:lnSpc>
              <a:spcBef>
                <a:spcPts val="0"/>
              </a:spcBef>
              <a:spcAft>
                <a:spcPts val="0"/>
              </a:spcAft>
              <a:buClr>
                <a:srgbClr val="000000"/>
              </a:buClr>
              <a:buSzPts val="1700"/>
              <a:buFont typeface="Courier New"/>
              <a:buChar char="o"/>
            </a:pPr>
            <a:r>
              <a:rPr lang="en-US" sz="1700" b="0" i="0" u="none" strike="noStrike" cap="none">
                <a:solidFill>
                  <a:srgbClr val="000000"/>
                </a:solidFill>
                <a:latin typeface="Arial"/>
                <a:ea typeface="Arial"/>
                <a:cs typeface="Arial"/>
                <a:sym typeface="Arial"/>
              </a:rPr>
              <a:t>Cải thiện </a:t>
            </a:r>
            <a:r>
              <a:rPr lang="en-US" sz="1700" b="1" i="0" u="none" strike="noStrike" cap="none">
                <a:solidFill>
                  <a:srgbClr val="000000"/>
                </a:solidFill>
                <a:latin typeface="Arial"/>
                <a:ea typeface="Arial"/>
                <a:cs typeface="Arial"/>
                <a:sym typeface="Arial"/>
              </a:rPr>
              <a:t>bọc cách nhiệt</a:t>
            </a:r>
            <a:r>
              <a:rPr lang="en-US" sz="1700" b="0" i="0" u="none" strike="noStrike" cap="none">
                <a:solidFill>
                  <a:srgbClr val="000000"/>
                </a:solidFill>
                <a:latin typeface="Arial"/>
                <a:ea typeface="Arial"/>
                <a:cs typeface="Arial"/>
                <a:sym typeface="Arial"/>
              </a:rPr>
              <a:t>, giảm thất thoát nhiệt qua vỏ lò.</a:t>
            </a:r>
            <a:endParaRPr/>
          </a:p>
          <a:p>
            <a:pPr marL="800100" marR="0" lvl="1" indent="-342900" algn="l" rtl="0">
              <a:lnSpc>
                <a:spcPct val="150000"/>
              </a:lnSpc>
              <a:spcBef>
                <a:spcPts val="0"/>
              </a:spcBef>
              <a:spcAft>
                <a:spcPts val="0"/>
              </a:spcAft>
              <a:buClr>
                <a:srgbClr val="000000"/>
              </a:buClr>
              <a:buSzPts val="1700"/>
              <a:buFont typeface="Courier New"/>
              <a:buChar char="o"/>
            </a:pPr>
            <a:r>
              <a:rPr lang="en-US" sz="1700" b="0" i="0" u="none" strike="noStrike" cap="none">
                <a:solidFill>
                  <a:srgbClr val="000000"/>
                </a:solidFill>
                <a:latin typeface="Arial"/>
                <a:ea typeface="Arial"/>
                <a:cs typeface="Arial"/>
                <a:sym typeface="Arial"/>
              </a:rPr>
              <a:t>Tối ưu hóa </a:t>
            </a:r>
            <a:r>
              <a:rPr lang="en-US" sz="1700" b="1" i="0" u="none" strike="noStrike" cap="none">
                <a:solidFill>
                  <a:srgbClr val="000000"/>
                </a:solidFill>
                <a:latin typeface="Arial"/>
                <a:ea typeface="Arial"/>
                <a:cs typeface="Arial"/>
                <a:sym typeface="Arial"/>
              </a:rPr>
              <a:t>điều khiển cấp liệu và đốt cháy</a:t>
            </a:r>
            <a:r>
              <a:rPr lang="en-US" sz="1700" b="0" i="0" u="none" strike="noStrike" cap="none">
                <a:solidFill>
                  <a:srgbClr val="000000"/>
                </a:solidFill>
                <a:latin typeface="Arial"/>
                <a:ea typeface="Arial"/>
                <a:cs typeface="Arial"/>
                <a:sym typeface="Arial"/>
              </a:rPr>
              <a:t> (công nghệ điều khiển tiên tiến – APC).</a:t>
            </a:r>
            <a:endParaRPr/>
          </a:p>
          <a:p>
            <a:pPr marL="800100" marR="0" lvl="1" indent="-342900" algn="l" rtl="0">
              <a:lnSpc>
                <a:spcPct val="150000"/>
              </a:lnSpc>
              <a:spcBef>
                <a:spcPts val="0"/>
              </a:spcBef>
              <a:spcAft>
                <a:spcPts val="0"/>
              </a:spcAft>
              <a:buClr>
                <a:srgbClr val="000000"/>
              </a:buClr>
              <a:buSzPts val="1700"/>
              <a:buFont typeface="Courier New"/>
              <a:buChar char="o"/>
            </a:pPr>
            <a:r>
              <a:rPr lang="en-US" sz="1700" b="0" i="0" u="none" strike="noStrike" cap="none">
                <a:solidFill>
                  <a:srgbClr val="000000"/>
                </a:solidFill>
                <a:latin typeface="Arial"/>
                <a:ea typeface="Arial"/>
                <a:cs typeface="Arial"/>
                <a:sym typeface="Arial"/>
              </a:rPr>
              <a:t>Sử dụng </a:t>
            </a:r>
            <a:r>
              <a:rPr lang="en-US" sz="1700" b="1" i="0" u="none" strike="noStrike" cap="none">
                <a:solidFill>
                  <a:srgbClr val="000000"/>
                </a:solidFill>
                <a:latin typeface="Arial"/>
                <a:ea typeface="Arial"/>
                <a:cs typeface="Arial"/>
                <a:sym typeface="Arial"/>
              </a:rPr>
              <a:t>các đầu đốt hiệu suất cao</a:t>
            </a:r>
            <a:r>
              <a:rPr lang="en-US" sz="1700" b="0" i="0" u="none" strike="noStrike" cap="none">
                <a:solidFill>
                  <a:srgbClr val="000000"/>
                </a:solidFill>
                <a:latin typeface="Arial"/>
                <a:ea typeface="Arial"/>
                <a:cs typeface="Arial"/>
                <a:sym typeface="Arial"/>
              </a:rPr>
              <a:t> và thiết kế mới cho vùng làm nguội.</a:t>
            </a:r>
            <a:endParaRPr/>
          </a:p>
        </p:txBody>
      </p:sp>
      <p:sp>
        <p:nvSpPr>
          <p:cNvPr id="610" name="Google Shape;610;p23"/>
          <p:cNvSpPr txBox="1"/>
          <p:nvPr/>
        </p:nvSpPr>
        <p:spPr>
          <a:xfrm>
            <a:off x="1036130" y="3967879"/>
            <a:ext cx="10119739" cy="2005934"/>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700"/>
              <a:buFont typeface="Arial"/>
              <a:buNone/>
            </a:pPr>
            <a:r>
              <a:rPr lang="en-US" sz="1700" b="1" i="0" u="none" strike="noStrike" cap="none">
                <a:solidFill>
                  <a:srgbClr val="000000"/>
                </a:solidFill>
                <a:latin typeface="Arial"/>
                <a:ea typeface="Arial"/>
                <a:cs typeface="Arial"/>
                <a:sym typeface="Arial"/>
              </a:rPr>
              <a:t>2. Tháp trao đổi nhiệt &amp; calciner</a:t>
            </a:r>
            <a:endParaRPr/>
          </a:p>
          <a:p>
            <a:pPr marL="342900" marR="0" lvl="0" indent="-342900" algn="l" rtl="0">
              <a:lnSpc>
                <a:spcPct val="150000"/>
              </a:lnSpc>
              <a:spcBef>
                <a:spcPts val="0"/>
              </a:spcBef>
              <a:spcAft>
                <a:spcPts val="0"/>
              </a:spcAft>
              <a:buClr>
                <a:srgbClr val="000000"/>
              </a:buClr>
              <a:buSzPts val="1700"/>
              <a:buFont typeface="Arial"/>
              <a:buChar char="•"/>
            </a:pPr>
            <a:r>
              <a:rPr lang="en-US" sz="1700" b="1" i="0" u="none" strike="noStrike" cap="none">
                <a:solidFill>
                  <a:srgbClr val="000000"/>
                </a:solidFill>
                <a:latin typeface="Arial"/>
                <a:ea typeface="Arial"/>
                <a:cs typeface="Arial"/>
                <a:sym typeface="Arial"/>
              </a:rPr>
              <a:t>Tiềm năng tiết kiệm: 3–10%</a:t>
            </a:r>
            <a:endParaRPr sz="1700" b="0" i="0" u="none" strike="noStrike" cap="none">
              <a:solidFill>
                <a:srgbClr val="000000"/>
              </a:solidFill>
              <a:latin typeface="Arial"/>
              <a:ea typeface="Arial"/>
              <a:cs typeface="Arial"/>
              <a:sym typeface="Arial"/>
            </a:endParaRPr>
          </a:p>
          <a:p>
            <a:pPr marL="342900" marR="0" lvl="0" indent="-342900" algn="l" rtl="0">
              <a:lnSpc>
                <a:spcPct val="150000"/>
              </a:lnSpc>
              <a:spcBef>
                <a:spcPts val="0"/>
              </a:spcBef>
              <a:spcAft>
                <a:spcPts val="0"/>
              </a:spcAft>
              <a:buClr>
                <a:srgbClr val="000000"/>
              </a:buClr>
              <a:buSzPts val="1700"/>
              <a:buFont typeface="Arial"/>
              <a:buChar char="•"/>
            </a:pPr>
            <a:r>
              <a:rPr lang="en-US" sz="1700" b="0" i="0" u="none" strike="noStrike" cap="none">
                <a:solidFill>
                  <a:srgbClr val="000000"/>
                </a:solidFill>
                <a:latin typeface="Arial"/>
                <a:ea typeface="Arial"/>
                <a:cs typeface="Arial"/>
                <a:sym typeface="Arial"/>
              </a:rPr>
              <a:t>Giải pháp:</a:t>
            </a:r>
            <a:endParaRPr/>
          </a:p>
          <a:p>
            <a:pPr marL="800100" marR="0" lvl="1" indent="-342900" algn="l" rtl="0">
              <a:lnSpc>
                <a:spcPct val="150000"/>
              </a:lnSpc>
              <a:spcBef>
                <a:spcPts val="0"/>
              </a:spcBef>
              <a:spcAft>
                <a:spcPts val="0"/>
              </a:spcAft>
              <a:buClr>
                <a:srgbClr val="000000"/>
              </a:buClr>
              <a:buSzPts val="1700"/>
              <a:buFont typeface="Courier New"/>
              <a:buChar char="o"/>
            </a:pPr>
            <a:r>
              <a:rPr lang="en-US" sz="1700" b="0" i="0" u="none" strike="noStrike" cap="none">
                <a:solidFill>
                  <a:srgbClr val="000000"/>
                </a:solidFill>
                <a:latin typeface="Arial"/>
                <a:ea typeface="Arial"/>
                <a:cs typeface="Arial"/>
                <a:sym typeface="Arial"/>
              </a:rPr>
              <a:t>Tối ưu hóa dòng khí – liệu trong tháp cyclone để </a:t>
            </a:r>
            <a:r>
              <a:rPr lang="en-US" sz="1700" b="1" i="0" u="none" strike="noStrike" cap="none">
                <a:solidFill>
                  <a:srgbClr val="000000"/>
                </a:solidFill>
                <a:latin typeface="Arial"/>
                <a:ea typeface="Arial"/>
                <a:cs typeface="Arial"/>
                <a:sym typeface="Arial"/>
              </a:rPr>
              <a:t>nâng cao hiệu suất trao đổi nhiệt</a:t>
            </a:r>
            <a:r>
              <a:rPr lang="en-US" sz="1700" b="0" i="0" u="none" strike="noStrike" cap="none">
                <a:solidFill>
                  <a:srgbClr val="000000"/>
                </a:solidFill>
                <a:latin typeface="Arial"/>
                <a:ea typeface="Arial"/>
                <a:cs typeface="Arial"/>
                <a:sym typeface="Arial"/>
              </a:rPr>
              <a:t>.</a:t>
            </a:r>
            <a:endParaRPr/>
          </a:p>
          <a:p>
            <a:pPr marL="800100" marR="0" lvl="1" indent="-342900" algn="l" rtl="0">
              <a:lnSpc>
                <a:spcPct val="150000"/>
              </a:lnSpc>
              <a:spcBef>
                <a:spcPts val="0"/>
              </a:spcBef>
              <a:spcAft>
                <a:spcPts val="0"/>
              </a:spcAft>
              <a:buClr>
                <a:srgbClr val="000000"/>
              </a:buClr>
              <a:buSzPts val="1700"/>
              <a:buFont typeface="Courier New"/>
              <a:buChar char="o"/>
            </a:pPr>
            <a:r>
              <a:rPr lang="en-US" sz="1700" b="0" i="0" u="none" strike="noStrike" cap="none">
                <a:solidFill>
                  <a:srgbClr val="000000"/>
                </a:solidFill>
                <a:latin typeface="Arial"/>
                <a:ea typeface="Arial"/>
                <a:cs typeface="Arial"/>
                <a:sym typeface="Arial"/>
              </a:rPr>
              <a:t>Giảm áp suất rò rỉ và kiểm soát tốt quá trình phân hủy CaCO₃ (decarbonation).</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Google Shape;615;p24"/>
          <p:cNvSpPr txBox="1">
            <a:spLocks noGrp="1"/>
          </p:cNvSpPr>
          <p:nvPr>
            <p:ph type="title" idx="4294967295"/>
          </p:nvPr>
        </p:nvSpPr>
        <p:spPr>
          <a:xfrm>
            <a:off x="609600" y="694106"/>
            <a:ext cx="10972800" cy="495200"/>
          </a:xfrm>
          <a:prstGeom prst="rect">
            <a:avLst/>
          </a:prstGeom>
          <a:noFill/>
          <a:ln>
            <a:noFill/>
          </a:ln>
        </p:spPr>
        <p:txBody>
          <a:bodyPr spcFirstLastPara="1" wrap="square" lIns="91425" tIns="91425" rIns="91425" bIns="91425" anchor="ctr" anchorCtr="0">
            <a:noAutofit/>
          </a:bodyPr>
          <a:lstStyle/>
          <a:p>
            <a:pPr lvl="0" algn="ctr"/>
            <a:r>
              <a:rPr lang="en-US" sz="2400">
                <a:solidFill>
                  <a:srgbClr val="327176"/>
                </a:solidFill>
                <a:latin typeface="+mj-lt"/>
              </a:rPr>
              <a:t>7. CÁC KHU VỰC TIỀM NĂNG TIẾT KIỆM NĂNG LƯỢNG</a:t>
            </a:r>
            <a:endParaRPr sz="2400">
              <a:solidFill>
                <a:srgbClr val="327176"/>
              </a:solidFill>
              <a:latin typeface="+mj-lt"/>
            </a:endParaRPr>
          </a:p>
        </p:txBody>
      </p:sp>
      <p:sp>
        <p:nvSpPr>
          <p:cNvPr id="616" name="Google Shape;616;p24"/>
          <p:cNvSpPr txBox="1"/>
          <p:nvPr/>
        </p:nvSpPr>
        <p:spPr>
          <a:xfrm>
            <a:off x="609600" y="1132667"/>
            <a:ext cx="10972800" cy="2790764"/>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700"/>
              <a:buFont typeface="Arial"/>
              <a:buNone/>
            </a:pPr>
            <a:r>
              <a:rPr lang="en-US" sz="1700" b="1" i="0" u="none" strike="noStrike" cap="none">
                <a:solidFill>
                  <a:srgbClr val="000000"/>
                </a:solidFill>
                <a:latin typeface="Arial"/>
                <a:ea typeface="Arial"/>
                <a:cs typeface="Arial"/>
                <a:sym typeface="Arial"/>
              </a:rPr>
              <a:t>3. Máy nghiền (nghiền nguyên liệu, nghiền xi măng)</a:t>
            </a:r>
            <a:endParaRPr/>
          </a:p>
          <a:p>
            <a:pPr marL="342900" marR="0" lvl="0" indent="-342900" algn="l" rtl="0">
              <a:lnSpc>
                <a:spcPct val="150000"/>
              </a:lnSpc>
              <a:spcBef>
                <a:spcPts val="0"/>
              </a:spcBef>
              <a:spcAft>
                <a:spcPts val="0"/>
              </a:spcAft>
              <a:buClr>
                <a:srgbClr val="000000"/>
              </a:buClr>
              <a:buSzPts val="1700"/>
              <a:buFont typeface="Arial"/>
              <a:buChar char="•"/>
            </a:pPr>
            <a:r>
              <a:rPr lang="en-US" sz="1700" b="1" i="0" u="none" strike="noStrike" cap="none">
                <a:solidFill>
                  <a:srgbClr val="000000"/>
                </a:solidFill>
                <a:latin typeface="Arial"/>
                <a:ea typeface="Arial"/>
                <a:cs typeface="Arial"/>
                <a:sym typeface="Arial"/>
              </a:rPr>
              <a:t>Tiềm năng tiết kiệm: 5–20% điện năng</a:t>
            </a:r>
            <a:endParaRPr sz="1700" b="0" i="0" u="none" strike="noStrike" cap="none">
              <a:solidFill>
                <a:srgbClr val="000000"/>
              </a:solidFill>
              <a:latin typeface="Arial"/>
              <a:ea typeface="Arial"/>
              <a:cs typeface="Arial"/>
              <a:sym typeface="Arial"/>
            </a:endParaRPr>
          </a:p>
          <a:p>
            <a:pPr marL="342900" marR="0" lvl="0" indent="-342900" algn="l" rtl="0">
              <a:lnSpc>
                <a:spcPct val="150000"/>
              </a:lnSpc>
              <a:spcBef>
                <a:spcPts val="0"/>
              </a:spcBef>
              <a:spcAft>
                <a:spcPts val="0"/>
              </a:spcAft>
              <a:buClr>
                <a:srgbClr val="000000"/>
              </a:buClr>
              <a:buSzPts val="1700"/>
              <a:buFont typeface="Arial"/>
              <a:buChar char="•"/>
            </a:pPr>
            <a:r>
              <a:rPr lang="en-US" sz="1700" b="0" i="0" u="none" strike="noStrike" cap="none">
                <a:solidFill>
                  <a:srgbClr val="000000"/>
                </a:solidFill>
                <a:latin typeface="Arial"/>
                <a:ea typeface="Arial"/>
                <a:cs typeface="Arial"/>
                <a:sym typeface="Arial"/>
              </a:rPr>
              <a:t>Giải pháp:</a:t>
            </a:r>
            <a:endParaRPr/>
          </a:p>
          <a:p>
            <a:pPr marL="800100" marR="0" lvl="1" indent="-342900" algn="l" rtl="0">
              <a:lnSpc>
                <a:spcPct val="150000"/>
              </a:lnSpc>
              <a:spcBef>
                <a:spcPts val="0"/>
              </a:spcBef>
              <a:spcAft>
                <a:spcPts val="0"/>
              </a:spcAft>
              <a:buClr>
                <a:srgbClr val="000000"/>
              </a:buClr>
              <a:buSzPts val="1700"/>
              <a:buFont typeface="Courier New"/>
              <a:buChar char="o"/>
            </a:pPr>
            <a:r>
              <a:rPr lang="en-US" sz="1700" b="1" i="0" u="none" strike="noStrike" cap="none">
                <a:solidFill>
                  <a:srgbClr val="000000"/>
                </a:solidFill>
                <a:latin typeface="Arial"/>
                <a:ea typeface="Arial"/>
                <a:cs typeface="Arial"/>
                <a:sym typeface="Arial"/>
              </a:rPr>
              <a:t>Thay thế hoặc nâng cấp máy nghiền bi sang máy nghiền con lăn đứng (VRM)</a:t>
            </a:r>
            <a:r>
              <a:rPr lang="en-US" sz="1700" b="0" i="0" u="none" strike="noStrike" cap="none">
                <a:solidFill>
                  <a:srgbClr val="000000"/>
                </a:solidFill>
                <a:latin typeface="Arial"/>
                <a:ea typeface="Arial"/>
                <a:cs typeface="Arial"/>
                <a:sym typeface="Arial"/>
              </a:rPr>
              <a:t>.</a:t>
            </a:r>
            <a:endParaRPr/>
          </a:p>
          <a:p>
            <a:pPr marL="800100" marR="0" lvl="1" indent="-342900" algn="l" rtl="0">
              <a:lnSpc>
                <a:spcPct val="150000"/>
              </a:lnSpc>
              <a:spcBef>
                <a:spcPts val="0"/>
              </a:spcBef>
              <a:spcAft>
                <a:spcPts val="0"/>
              </a:spcAft>
              <a:buClr>
                <a:srgbClr val="000000"/>
              </a:buClr>
              <a:buSzPts val="1700"/>
              <a:buFont typeface="Courier New"/>
              <a:buChar char="o"/>
            </a:pPr>
            <a:r>
              <a:rPr lang="en-US" sz="1700" b="0" i="0" u="none" strike="noStrike" cap="none">
                <a:solidFill>
                  <a:srgbClr val="000000"/>
                </a:solidFill>
                <a:latin typeface="Arial"/>
                <a:ea typeface="Arial"/>
                <a:cs typeface="Arial"/>
                <a:sym typeface="Arial"/>
              </a:rPr>
              <a:t>Cải tiến </a:t>
            </a:r>
            <a:r>
              <a:rPr lang="en-US" sz="1700" b="1" i="0" u="none" strike="noStrike" cap="none">
                <a:solidFill>
                  <a:srgbClr val="000000"/>
                </a:solidFill>
                <a:latin typeface="Arial"/>
                <a:ea typeface="Arial"/>
                <a:cs typeface="Arial"/>
                <a:sym typeface="Arial"/>
              </a:rPr>
              <a:t>bi phân loại</a:t>
            </a:r>
            <a:r>
              <a:rPr lang="en-US" sz="1700" b="0" i="0" u="none" strike="noStrike" cap="none">
                <a:solidFill>
                  <a:srgbClr val="000000"/>
                </a:solidFill>
                <a:latin typeface="Arial"/>
                <a:ea typeface="Arial"/>
                <a:cs typeface="Arial"/>
                <a:sym typeface="Arial"/>
              </a:rPr>
              <a:t>, tối ưu hóa bi đập trong máy nghiền bi.</a:t>
            </a:r>
            <a:endParaRPr/>
          </a:p>
          <a:p>
            <a:pPr marL="800100" marR="0" lvl="1" indent="-342900" algn="l" rtl="0">
              <a:lnSpc>
                <a:spcPct val="150000"/>
              </a:lnSpc>
              <a:spcBef>
                <a:spcPts val="0"/>
              </a:spcBef>
              <a:spcAft>
                <a:spcPts val="0"/>
              </a:spcAft>
              <a:buClr>
                <a:srgbClr val="000000"/>
              </a:buClr>
              <a:buSzPts val="1700"/>
              <a:buFont typeface="Courier New"/>
              <a:buChar char="o"/>
            </a:pPr>
            <a:r>
              <a:rPr lang="en-US" sz="1700" b="0" i="0" u="none" strike="noStrike" cap="none">
                <a:solidFill>
                  <a:srgbClr val="000000"/>
                </a:solidFill>
                <a:latin typeface="Arial"/>
                <a:ea typeface="Arial"/>
                <a:cs typeface="Arial"/>
                <a:sym typeface="Arial"/>
              </a:rPr>
              <a:t>Sử dụng </a:t>
            </a:r>
            <a:r>
              <a:rPr lang="en-US" sz="1700" b="1" i="0" u="none" strike="noStrike" cap="none">
                <a:solidFill>
                  <a:srgbClr val="000000"/>
                </a:solidFill>
                <a:latin typeface="Arial"/>
                <a:ea typeface="Arial"/>
                <a:cs typeface="Arial"/>
                <a:sym typeface="Arial"/>
              </a:rPr>
              <a:t>biến tần</a:t>
            </a:r>
            <a:r>
              <a:rPr lang="en-US" sz="1700" b="0" i="0" u="none" strike="noStrike" cap="none">
                <a:solidFill>
                  <a:srgbClr val="000000"/>
                </a:solidFill>
                <a:latin typeface="Arial"/>
                <a:ea typeface="Arial"/>
                <a:cs typeface="Arial"/>
                <a:sym typeface="Arial"/>
              </a:rPr>
              <a:t> cho động cơ chính và hệ thống quạt.</a:t>
            </a:r>
            <a:endParaRPr/>
          </a:p>
          <a:p>
            <a:pPr marL="800100" marR="0" lvl="1" indent="-342900" algn="l" rtl="0">
              <a:lnSpc>
                <a:spcPct val="150000"/>
              </a:lnSpc>
              <a:spcBef>
                <a:spcPts val="0"/>
              </a:spcBef>
              <a:spcAft>
                <a:spcPts val="0"/>
              </a:spcAft>
              <a:buClr>
                <a:srgbClr val="000000"/>
              </a:buClr>
              <a:buSzPts val="1700"/>
              <a:buFont typeface="Courier New"/>
              <a:buChar char="o"/>
            </a:pPr>
            <a:r>
              <a:rPr lang="en-US" sz="1700" b="0" i="0" u="none" strike="noStrike" cap="none">
                <a:solidFill>
                  <a:srgbClr val="000000"/>
                </a:solidFill>
                <a:latin typeface="Arial"/>
                <a:ea typeface="Arial"/>
                <a:cs typeface="Arial"/>
                <a:sym typeface="Arial"/>
              </a:rPr>
              <a:t>Giám sát hiệu quả nghiền và dòng liệu tự động.</a:t>
            </a:r>
            <a:endParaRPr/>
          </a:p>
        </p:txBody>
      </p:sp>
      <p:sp>
        <p:nvSpPr>
          <p:cNvPr id="617" name="Google Shape;617;p24"/>
          <p:cNvSpPr txBox="1"/>
          <p:nvPr/>
        </p:nvSpPr>
        <p:spPr>
          <a:xfrm>
            <a:off x="609600" y="3765545"/>
            <a:ext cx="10972800" cy="2398349"/>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700"/>
              <a:buFont typeface="Arial"/>
              <a:buNone/>
            </a:pPr>
            <a:r>
              <a:rPr lang="en-US" sz="1700" b="1" i="0" u="none" strike="noStrike" cap="none">
                <a:solidFill>
                  <a:srgbClr val="000000"/>
                </a:solidFill>
                <a:latin typeface="Arial"/>
                <a:ea typeface="Arial"/>
                <a:cs typeface="Arial"/>
                <a:sym typeface="Arial"/>
              </a:rPr>
              <a:t>4. Hệ thống quạt công nghệ</a:t>
            </a:r>
            <a:endParaRPr/>
          </a:p>
          <a:p>
            <a:pPr marL="342900" marR="0" lvl="0" indent="-342900" algn="l" rtl="0">
              <a:lnSpc>
                <a:spcPct val="150000"/>
              </a:lnSpc>
              <a:spcBef>
                <a:spcPts val="0"/>
              </a:spcBef>
              <a:spcAft>
                <a:spcPts val="0"/>
              </a:spcAft>
              <a:buClr>
                <a:srgbClr val="000000"/>
              </a:buClr>
              <a:buSzPts val="1700"/>
              <a:buFont typeface="Arial"/>
              <a:buChar char="•"/>
            </a:pPr>
            <a:r>
              <a:rPr lang="en-US" sz="1700" b="1" i="0" u="none" strike="noStrike" cap="none">
                <a:solidFill>
                  <a:srgbClr val="000000"/>
                </a:solidFill>
                <a:latin typeface="Arial"/>
                <a:ea typeface="Arial"/>
                <a:cs typeface="Arial"/>
                <a:sym typeface="Arial"/>
              </a:rPr>
              <a:t>Tiềm năng tiết kiệm: 10–30% điện năng tiêu thụ của quạt</a:t>
            </a:r>
            <a:endParaRPr sz="1700" b="0" i="0" u="none" strike="noStrike" cap="none">
              <a:solidFill>
                <a:srgbClr val="000000"/>
              </a:solidFill>
              <a:latin typeface="Arial"/>
              <a:ea typeface="Arial"/>
              <a:cs typeface="Arial"/>
              <a:sym typeface="Arial"/>
            </a:endParaRPr>
          </a:p>
          <a:p>
            <a:pPr marL="342900" marR="0" lvl="0" indent="-342900" algn="l" rtl="0">
              <a:lnSpc>
                <a:spcPct val="150000"/>
              </a:lnSpc>
              <a:spcBef>
                <a:spcPts val="0"/>
              </a:spcBef>
              <a:spcAft>
                <a:spcPts val="0"/>
              </a:spcAft>
              <a:buClr>
                <a:srgbClr val="000000"/>
              </a:buClr>
              <a:buSzPts val="1700"/>
              <a:buFont typeface="Arial"/>
              <a:buChar char="•"/>
            </a:pPr>
            <a:r>
              <a:rPr lang="en-US" sz="1700" b="0" i="0" u="none" strike="noStrike" cap="none">
                <a:solidFill>
                  <a:srgbClr val="000000"/>
                </a:solidFill>
                <a:latin typeface="Arial"/>
                <a:ea typeface="Arial"/>
                <a:cs typeface="Arial"/>
                <a:sym typeface="Arial"/>
              </a:rPr>
              <a:t>Giải pháp:</a:t>
            </a:r>
            <a:endParaRPr/>
          </a:p>
          <a:p>
            <a:pPr marL="800100" marR="0" lvl="1" indent="-342900" algn="l" rtl="0">
              <a:lnSpc>
                <a:spcPct val="150000"/>
              </a:lnSpc>
              <a:spcBef>
                <a:spcPts val="0"/>
              </a:spcBef>
              <a:spcAft>
                <a:spcPts val="0"/>
              </a:spcAft>
              <a:buClr>
                <a:srgbClr val="000000"/>
              </a:buClr>
              <a:buSzPts val="1700"/>
              <a:buFont typeface="Courier New"/>
              <a:buChar char="o"/>
            </a:pPr>
            <a:r>
              <a:rPr lang="en-US" sz="1700" b="0" i="0" u="none" strike="noStrike" cap="none">
                <a:solidFill>
                  <a:srgbClr val="000000"/>
                </a:solidFill>
                <a:latin typeface="Arial"/>
                <a:ea typeface="Arial"/>
                <a:cs typeface="Arial"/>
                <a:sym typeface="Arial"/>
              </a:rPr>
              <a:t>Tối ưu hóa </a:t>
            </a:r>
            <a:r>
              <a:rPr lang="en-US" sz="1700" b="1" i="0" u="none" strike="noStrike" cap="none">
                <a:solidFill>
                  <a:srgbClr val="000000"/>
                </a:solidFill>
                <a:latin typeface="Arial"/>
                <a:ea typeface="Arial"/>
                <a:cs typeface="Arial"/>
                <a:sym typeface="Arial"/>
              </a:rPr>
              <a:t>đường ống dẫn khí</a:t>
            </a:r>
            <a:r>
              <a:rPr lang="en-US" sz="1700" b="0" i="0" u="none" strike="noStrike" cap="none">
                <a:solidFill>
                  <a:srgbClr val="000000"/>
                </a:solidFill>
                <a:latin typeface="Arial"/>
                <a:ea typeface="Arial"/>
                <a:cs typeface="Arial"/>
                <a:sym typeface="Arial"/>
              </a:rPr>
              <a:t>, giảm tổn thất áp suất.</a:t>
            </a:r>
            <a:endParaRPr/>
          </a:p>
          <a:p>
            <a:pPr marL="800100" marR="0" lvl="1" indent="-342900" algn="l" rtl="0">
              <a:lnSpc>
                <a:spcPct val="150000"/>
              </a:lnSpc>
              <a:spcBef>
                <a:spcPts val="0"/>
              </a:spcBef>
              <a:spcAft>
                <a:spcPts val="0"/>
              </a:spcAft>
              <a:buClr>
                <a:srgbClr val="000000"/>
              </a:buClr>
              <a:buSzPts val="1700"/>
              <a:buFont typeface="Courier New"/>
              <a:buChar char="o"/>
            </a:pPr>
            <a:r>
              <a:rPr lang="en-US" sz="1700" b="1" i="0" u="none" strike="noStrike" cap="none">
                <a:solidFill>
                  <a:srgbClr val="000000"/>
                </a:solidFill>
                <a:latin typeface="Arial"/>
                <a:ea typeface="Arial"/>
                <a:cs typeface="Arial"/>
                <a:sym typeface="Arial"/>
              </a:rPr>
              <a:t>Lắp biến tần cho quạt</a:t>
            </a:r>
            <a:r>
              <a:rPr lang="en-US" sz="1700" b="0" i="0" u="none" strike="noStrike" cap="none">
                <a:solidFill>
                  <a:srgbClr val="000000"/>
                </a:solidFill>
                <a:latin typeface="Arial"/>
                <a:ea typeface="Arial"/>
                <a:cs typeface="Arial"/>
                <a:sym typeface="Arial"/>
              </a:rPr>
              <a:t>, nhất là quạt gió cấp 1, quạt lọc bụi, quạt làm nguội clinker.</a:t>
            </a:r>
            <a:endParaRPr/>
          </a:p>
          <a:p>
            <a:pPr marL="800100" marR="0" lvl="1" indent="-342900" algn="l" rtl="0">
              <a:lnSpc>
                <a:spcPct val="150000"/>
              </a:lnSpc>
              <a:spcBef>
                <a:spcPts val="0"/>
              </a:spcBef>
              <a:spcAft>
                <a:spcPts val="0"/>
              </a:spcAft>
              <a:buClr>
                <a:srgbClr val="000000"/>
              </a:buClr>
              <a:buSzPts val="1700"/>
              <a:buFont typeface="Courier New"/>
              <a:buChar char="o"/>
            </a:pPr>
            <a:r>
              <a:rPr lang="en-US" sz="1700" b="0" i="0" u="none" strike="noStrike" cap="none">
                <a:solidFill>
                  <a:srgbClr val="000000"/>
                </a:solidFill>
                <a:latin typeface="Arial"/>
                <a:ea typeface="Arial"/>
                <a:cs typeface="Arial"/>
                <a:sym typeface="Arial"/>
              </a:rPr>
              <a:t>Lựa chọn </a:t>
            </a:r>
            <a:r>
              <a:rPr lang="en-US" sz="1700" b="1" i="0" u="none" strike="noStrike" cap="none">
                <a:solidFill>
                  <a:srgbClr val="000000"/>
                </a:solidFill>
                <a:latin typeface="Arial"/>
                <a:ea typeface="Arial"/>
                <a:cs typeface="Arial"/>
                <a:sym typeface="Arial"/>
              </a:rPr>
              <a:t>quạt hiệu suất cao</a:t>
            </a:r>
            <a:r>
              <a:rPr lang="en-US" sz="1700" b="0" i="0" u="none" strike="noStrike" cap="none">
                <a:solidFill>
                  <a:srgbClr val="000000"/>
                </a:solidFill>
                <a:latin typeface="Arial"/>
                <a:ea typeface="Arial"/>
                <a:cs typeface="Arial"/>
                <a:sym typeface="Arial"/>
              </a:rPr>
              <a:t> và điều chỉnh cánh hợp lý.</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21"/>
        <p:cNvGrpSpPr/>
        <p:nvPr/>
      </p:nvGrpSpPr>
      <p:grpSpPr>
        <a:xfrm>
          <a:off x="0" y="0"/>
          <a:ext cx="0" cy="0"/>
          <a:chOff x="0" y="0"/>
          <a:chExt cx="0" cy="0"/>
        </a:xfrm>
      </p:grpSpPr>
      <p:sp>
        <p:nvSpPr>
          <p:cNvPr id="622" name="Google Shape;622;p25"/>
          <p:cNvSpPr txBox="1">
            <a:spLocks noGrp="1"/>
          </p:cNvSpPr>
          <p:nvPr>
            <p:ph type="title" idx="4294967295"/>
          </p:nvPr>
        </p:nvSpPr>
        <p:spPr>
          <a:xfrm>
            <a:off x="609600" y="811391"/>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a:solidFill>
                  <a:srgbClr val="327176"/>
                </a:solidFill>
                <a:latin typeface="+mj-lt"/>
              </a:rPr>
              <a:t>7. CÁC KHU VỰC TIỀM NĂNG TIẾT KIỆM NĂNG LƯỢNG</a:t>
            </a:r>
            <a:endParaRPr>
              <a:solidFill>
                <a:srgbClr val="327176"/>
              </a:solidFill>
              <a:latin typeface="+mj-lt"/>
            </a:endParaRPr>
          </a:p>
        </p:txBody>
      </p:sp>
      <p:sp>
        <p:nvSpPr>
          <p:cNvPr id="623" name="Google Shape;623;p25"/>
          <p:cNvSpPr txBox="1"/>
          <p:nvPr/>
        </p:nvSpPr>
        <p:spPr>
          <a:xfrm>
            <a:off x="2138516" y="2299849"/>
            <a:ext cx="7914968" cy="253402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5. Hệ thống tận dụng nhiệt thải (WHR – Waste Heat Recovery)</a:t>
            </a:r>
            <a:endParaRPr/>
          </a:p>
          <a:p>
            <a:pPr marL="285750" marR="0" lvl="0" indent="-285750" algn="l" rtl="0">
              <a:lnSpc>
                <a:spcPct val="150000"/>
              </a:lnSpc>
              <a:spcBef>
                <a:spcPts val="0"/>
              </a:spcBef>
              <a:spcAft>
                <a:spcPts val="0"/>
              </a:spcAft>
              <a:buClr>
                <a:srgbClr val="000000"/>
              </a:buClr>
              <a:buSzPts val="1800"/>
              <a:buFont typeface="Arial"/>
              <a:buChar char="•"/>
            </a:pPr>
            <a:r>
              <a:rPr lang="en-US" sz="1800" b="1" i="0" u="none" strike="noStrike" cap="none">
                <a:solidFill>
                  <a:srgbClr val="000000"/>
                </a:solidFill>
                <a:latin typeface="Arial"/>
                <a:ea typeface="Arial"/>
                <a:cs typeface="Arial"/>
                <a:sym typeface="Arial"/>
              </a:rPr>
              <a:t>Tiềm năng tiết kiệm: sản xuất được 20–30 kWh điện/tấn clinker</a:t>
            </a:r>
            <a:endParaRPr sz="18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Giải pháp:</a:t>
            </a:r>
            <a:endParaRPr/>
          </a:p>
          <a:p>
            <a:pPr marL="742950" marR="0" lvl="1" indent="-285750" algn="l" rtl="0">
              <a:lnSpc>
                <a:spcPct val="150000"/>
              </a:lnSpc>
              <a:spcBef>
                <a:spcPts val="0"/>
              </a:spcBef>
              <a:spcAft>
                <a:spcPts val="0"/>
              </a:spcAft>
              <a:buClr>
                <a:srgbClr val="000000"/>
              </a:buClr>
              <a:buSzPts val="1800"/>
              <a:buFont typeface="Courier New"/>
              <a:buChar char="o"/>
            </a:pPr>
            <a:r>
              <a:rPr lang="en-US" sz="1800" b="0" i="0" u="none" strike="noStrike" cap="none">
                <a:solidFill>
                  <a:srgbClr val="000000"/>
                </a:solidFill>
                <a:latin typeface="Arial"/>
                <a:ea typeface="Arial"/>
                <a:cs typeface="Arial"/>
                <a:sym typeface="Arial"/>
              </a:rPr>
              <a:t>Lắp đặt hệ thống </a:t>
            </a:r>
            <a:r>
              <a:rPr lang="en-US" sz="1800" b="1" i="0" u="none" strike="noStrike" cap="none">
                <a:solidFill>
                  <a:srgbClr val="000000"/>
                </a:solidFill>
                <a:latin typeface="Arial"/>
                <a:ea typeface="Arial"/>
                <a:cs typeface="Arial"/>
                <a:sym typeface="Arial"/>
              </a:rPr>
              <a:t>thu hồi nhiệt khói thải từ clinker cooler và preheater</a:t>
            </a:r>
            <a:r>
              <a:rPr lang="en-US" sz="1800" b="0" i="0" u="none" strike="noStrike" cap="none">
                <a:solidFill>
                  <a:srgbClr val="000000"/>
                </a:solidFill>
                <a:latin typeface="Arial"/>
                <a:ea typeface="Arial"/>
                <a:cs typeface="Arial"/>
                <a:sym typeface="Arial"/>
              </a:rPr>
              <a:t> để chạy turbine phát điện.</a:t>
            </a:r>
            <a:endParaRPr/>
          </a:p>
          <a:p>
            <a:pPr marL="742950" marR="0" lvl="1" indent="-285750" algn="l" rtl="0">
              <a:lnSpc>
                <a:spcPct val="150000"/>
              </a:lnSpc>
              <a:spcBef>
                <a:spcPts val="0"/>
              </a:spcBef>
              <a:spcAft>
                <a:spcPts val="0"/>
              </a:spcAft>
              <a:buClr>
                <a:srgbClr val="000000"/>
              </a:buClr>
              <a:buSzPts val="1800"/>
              <a:buFont typeface="Courier New"/>
              <a:buChar char="o"/>
            </a:pPr>
            <a:r>
              <a:rPr lang="en-US" sz="1800" b="0" i="0" u="none" strike="noStrike" cap="none">
                <a:solidFill>
                  <a:srgbClr val="000000"/>
                </a:solidFill>
                <a:latin typeface="Arial"/>
                <a:ea typeface="Arial"/>
                <a:cs typeface="Arial"/>
                <a:sym typeface="Arial"/>
              </a:rPr>
              <a:t>Phù hợp với các nhà máy sản xuất ≥2.500 tấn clinker/ngày.</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Google Shape;628;p26"/>
          <p:cNvSpPr txBox="1">
            <a:spLocks noGrp="1"/>
          </p:cNvSpPr>
          <p:nvPr>
            <p:ph type="title" idx="4294967295"/>
          </p:nvPr>
        </p:nvSpPr>
        <p:spPr>
          <a:xfrm>
            <a:off x="609600" y="758082"/>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a:solidFill>
                  <a:srgbClr val="327176"/>
                </a:solidFill>
                <a:latin typeface="+mj-lt"/>
              </a:rPr>
              <a:t>8. TIỀM NĂNG TIẾT KIỆM NĂNG LƯỢNG TRONG NGÀNH XI MĂNG</a:t>
            </a:r>
            <a:endParaRPr>
              <a:latin typeface="+mj-lt"/>
            </a:endParaRPr>
          </a:p>
        </p:txBody>
      </p:sp>
      <p:pic>
        <p:nvPicPr>
          <p:cNvPr id="629" name="Google Shape;629;p26" descr="preencoded.png"/>
          <p:cNvPicPr preferRelativeResize="0"/>
          <p:nvPr/>
        </p:nvPicPr>
        <p:blipFill rotWithShape="1">
          <a:blip r:embed="rId3">
            <a:alphaModFix/>
          </a:blip>
          <a:srcRect/>
          <a:stretch/>
        </p:blipFill>
        <p:spPr>
          <a:xfrm>
            <a:off x="385445" y="1253212"/>
            <a:ext cx="1015008" cy="1218128"/>
          </a:xfrm>
          <a:prstGeom prst="rect">
            <a:avLst/>
          </a:prstGeom>
          <a:noFill/>
          <a:ln>
            <a:noFill/>
          </a:ln>
        </p:spPr>
      </p:pic>
      <p:sp>
        <p:nvSpPr>
          <p:cNvPr id="630" name="Google Shape;630;p26"/>
          <p:cNvSpPr/>
          <p:nvPr/>
        </p:nvSpPr>
        <p:spPr>
          <a:xfrm>
            <a:off x="1704896" y="1456214"/>
            <a:ext cx="2856547" cy="317063"/>
          </a:xfrm>
          <a:prstGeom prst="rect">
            <a:avLst/>
          </a:prstGeom>
          <a:noFill/>
          <a:ln>
            <a:noFill/>
          </a:ln>
        </p:spPr>
        <p:txBody>
          <a:bodyPr spcFirstLastPara="1" wrap="square" lIns="0" tIns="0" rIns="0" bIns="0" anchor="t" anchorCtr="0">
            <a:noAutofit/>
          </a:bodyPr>
          <a:lstStyle/>
          <a:p>
            <a:pPr marL="0" marR="0" lvl="0" indent="0" algn="l" rtl="0">
              <a:lnSpc>
                <a:spcPct val="125641"/>
              </a:lnSpc>
              <a:spcBef>
                <a:spcPts val="0"/>
              </a:spcBef>
              <a:spcAft>
                <a:spcPts val="0"/>
              </a:spcAft>
              <a:buClr>
                <a:srgbClr val="000000"/>
              </a:buClr>
              <a:buSzPts val="1950"/>
              <a:buFont typeface="Arial"/>
              <a:buNone/>
            </a:pPr>
            <a:r>
              <a:rPr lang="en-US" sz="1950" b="0" i="0" u="none" strike="noStrike" cap="none">
                <a:solidFill>
                  <a:srgbClr val="2C2821"/>
                </a:solidFill>
                <a:latin typeface="Arial"/>
                <a:ea typeface="Arial"/>
                <a:cs typeface="Arial"/>
                <a:sym typeface="Arial"/>
              </a:rPr>
              <a:t>Thu hồi nhiệt thải (WHR)</a:t>
            </a:r>
            <a:endParaRPr sz="1950" b="0" i="0" u="none" strike="noStrike" cap="none">
              <a:solidFill>
                <a:srgbClr val="000000"/>
              </a:solidFill>
              <a:latin typeface="Arial"/>
              <a:ea typeface="Arial"/>
              <a:cs typeface="Arial"/>
              <a:sym typeface="Arial"/>
            </a:endParaRPr>
          </a:p>
        </p:txBody>
      </p:sp>
      <p:sp>
        <p:nvSpPr>
          <p:cNvPr id="631" name="Google Shape;631;p26"/>
          <p:cNvSpPr/>
          <p:nvPr/>
        </p:nvSpPr>
        <p:spPr>
          <a:xfrm>
            <a:off x="1704896" y="1895078"/>
            <a:ext cx="10101659" cy="290580"/>
          </a:xfrm>
          <a:prstGeom prst="rect">
            <a:avLst/>
          </a:prstGeom>
          <a:noFill/>
          <a:ln>
            <a:noFill/>
          </a:ln>
        </p:spPr>
        <p:txBody>
          <a:bodyPr spcFirstLastPara="1" wrap="square" lIns="0" tIns="0" rIns="0" bIns="0" anchor="t" anchorCtr="0">
            <a:noAutofit/>
          </a:bodyPr>
          <a:lstStyle/>
          <a:p>
            <a:pPr marL="0" marR="0" lvl="0" indent="0" algn="l" rtl="0">
              <a:lnSpc>
                <a:spcPct val="164516"/>
              </a:lnSpc>
              <a:spcBef>
                <a:spcPts val="0"/>
              </a:spcBef>
              <a:spcAft>
                <a:spcPts val="0"/>
              </a:spcAft>
              <a:buClr>
                <a:srgbClr val="000000"/>
              </a:buClr>
              <a:buSzPts val="1550"/>
              <a:buFont typeface="Arial"/>
              <a:buNone/>
            </a:pPr>
            <a:r>
              <a:rPr lang="en-US" sz="1550" b="0" i="0" u="none" strike="noStrike" cap="none">
                <a:solidFill>
                  <a:srgbClr val="2C2821"/>
                </a:solidFill>
                <a:latin typeface="Arial"/>
                <a:ea typeface="Arial"/>
                <a:cs typeface="Arial"/>
                <a:sym typeface="Arial"/>
              </a:rPr>
              <a:t>Tiềm năng cao với khả năng thu hồi 5-7 kWh/tấn clinker, giúp giảm đáng kể lượng điện tiêu thụ từ lưới.</a:t>
            </a:r>
            <a:endParaRPr sz="1550" b="0" i="0" u="none" strike="noStrike" cap="none">
              <a:solidFill>
                <a:srgbClr val="000000"/>
              </a:solidFill>
              <a:latin typeface="Arial"/>
              <a:ea typeface="Arial"/>
              <a:cs typeface="Arial"/>
              <a:sym typeface="Arial"/>
            </a:endParaRPr>
          </a:p>
        </p:txBody>
      </p:sp>
      <p:pic>
        <p:nvPicPr>
          <p:cNvPr id="632" name="Google Shape;632;p26" descr="preencoded.png"/>
          <p:cNvPicPr preferRelativeResize="0"/>
          <p:nvPr/>
        </p:nvPicPr>
        <p:blipFill rotWithShape="1">
          <a:blip r:embed="rId4">
            <a:alphaModFix/>
          </a:blip>
          <a:srcRect/>
          <a:stretch/>
        </p:blipFill>
        <p:spPr>
          <a:xfrm>
            <a:off x="385445" y="2471341"/>
            <a:ext cx="1015008" cy="1218128"/>
          </a:xfrm>
          <a:prstGeom prst="rect">
            <a:avLst/>
          </a:prstGeom>
          <a:noFill/>
          <a:ln>
            <a:noFill/>
          </a:ln>
        </p:spPr>
      </p:pic>
      <p:sp>
        <p:nvSpPr>
          <p:cNvPr id="633" name="Google Shape;633;p26"/>
          <p:cNvSpPr/>
          <p:nvPr/>
        </p:nvSpPr>
        <p:spPr>
          <a:xfrm>
            <a:off x="1704896" y="2674342"/>
            <a:ext cx="2905958" cy="317063"/>
          </a:xfrm>
          <a:prstGeom prst="rect">
            <a:avLst/>
          </a:prstGeom>
          <a:noFill/>
          <a:ln>
            <a:noFill/>
          </a:ln>
        </p:spPr>
        <p:txBody>
          <a:bodyPr spcFirstLastPara="1" wrap="square" lIns="0" tIns="0" rIns="0" bIns="0" anchor="t" anchorCtr="0">
            <a:noAutofit/>
          </a:bodyPr>
          <a:lstStyle/>
          <a:p>
            <a:pPr marL="0" marR="0" lvl="0" indent="0" algn="l" rtl="0">
              <a:lnSpc>
                <a:spcPct val="125641"/>
              </a:lnSpc>
              <a:spcBef>
                <a:spcPts val="0"/>
              </a:spcBef>
              <a:spcAft>
                <a:spcPts val="0"/>
              </a:spcAft>
              <a:buClr>
                <a:srgbClr val="000000"/>
              </a:buClr>
              <a:buSzPts val="1950"/>
              <a:buFont typeface="Arial"/>
              <a:buNone/>
            </a:pPr>
            <a:r>
              <a:rPr lang="en-US" sz="1950" b="0" i="0" u="none" strike="noStrike" cap="none">
                <a:solidFill>
                  <a:srgbClr val="2C2821"/>
                </a:solidFill>
                <a:latin typeface="Arial"/>
                <a:ea typeface="Arial"/>
                <a:cs typeface="Arial"/>
                <a:sym typeface="Arial"/>
              </a:rPr>
              <a:t>Tối ưu hóa thiết bị nghiền</a:t>
            </a:r>
            <a:endParaRPr sz="1950" b="0" i="0" u="none" strike="noStrike" cap="none">
              <a:solidFill>
                <a:srgbClr val="000000"/>
              </a:solidFill>
              <a:latin typeface="Arial"/>
              <a:ea typeface="Arial"/>
              <a:cs typeface="Arial"/>
              <a:sym typeface="Arial"/>
            </a:endParaRPr>
          </a:p>
        </p:txBody>
      </p:sp>
      <p:sp>
        <p:nvSpPr>
          <p:cNvPr id="634" name="Google Shape;634;p26"/>
          <p:cNvSpPr/>
          <p:nvPr/>
        </p:nvSpPr>
        <p:spPr>
          <a:xfrm>
            <a:off x="1704896" y="3113207"/>
            <a:ext cx="10101659" cy="290580"/>
          </a:xfrm>
          <a:prstGeom prst="rect">
            <a:avLst/>
          </a:prstGeom>
          <a:noFill/>
          <a:ln>
            <a:noFill/>
          </a:ln>
        </p:spPr>
        <p:txBody>
          <a:bodyPr spcFirstLastPara="1" wrap="square" lIns="0" tIns="0" rIns="0" bIns="0" anchor="t" anchorCtr="0">
            <a:noAutofit/>
          </a:bodyPr>
          <a:lstStyle/>
          <a:p>
            <a:pPr marL="0" marR="0" lvl="0" indent="0" algn="l" rtl="0">
              <a:lnSpc>
                <a:spcPct val="164516"/>
              </a:lnSpc>
              <a:spcBef>
                <a:spcPts val="0"/>
              </a:spcBef>
              <a:spcAft>
                <a:spcPts val="0"/>
              </a:spcAft>
              <a:buClr>
                <a:srgbClr val="000000"/>
              </a:buClr>
              <a:buSzPts val="1550"/>
              <a:buFont typeface="Arial"/>
              <a:buNone/>
            </a:pPr>
            <a:r>
              <a:rPr lang="en-US" sz="1550" b="0" i="0" u="none" strike="noStrike" cap="none">
                <a:solidFill>
                  <a:srgbClr val="2C2821"/>
                </a:solidFill>
                <a:latin typeface="Arial"/>
                <a:ea typeface="Arial"/>
                <a:cs typeface="Arial"/>
                <a:sym typeface="Arial"/>
              </a:rPr>
              <a:t>Nâng cấp motor, máy nghiền đứng, biến tần giúp giảm tiêu thụ điện năng trong quá trình nghiền.</a:t>
            </a:r>
            <a:endParaRPr sz="1550" b="0" i="0" u="none" strike="noStrike" cap="none">
              <a:solidFill>
                <a:srgbClr val="000000"/>
              </a:solidFill>
              <a:latin typeface="Arial"/>
              <a:ea typeface="Arial"/>
              <a:cs typeface="Arial"/>
              <a:sym typeface="Arial"/>
            </a:endParaRPr>
          </a:p>
        </p:txBody>
      </p:sp>
      <p:pic>
        <p:nvPicPr>
          <p:cNvPr id="635" name="Google Shape;635;p26" descr="preencoded.png"/>
          <p:cNvPicPr preferRelativeResize="0"/>
          <p:nvPr/>
        </p:nvPicPr>
        <p:blipFill rotWithShape="1">
          <a:blip r:embed="rId5">
            <a:alphaModFix/>
          </a:blip>
          <a:srcRect/>
          <a:stretch/>
        </p:blipFill>
        <p:spPr>
          <a:xfrm>
            <a:off x="385445" y="3689469"/>
            <a:ext cx="1015008" cy="1218128"/>
          </a:xfrm>
          <a:prstGeom prst="rect">
            <a:avLst/>
          </a:prstGeom>
          <a:noFill/>
          <a:ln>
            <a:noFill/>
          </a:ln>
        </p:spPr>
      </p:pic>
      <p:sp>
        <p:nvSpPr>
          <p:cNvPr id="636" name="Google Shape;636;p26"/>
          <p:cNvSpPr/>
          <p:nvPr/>
        </p:nvSpPr>
        <p:spPr>
          <a:xfrm>
            <a:off x="1704896" y="3892471"/>
            <a:ext cx="2563773" cy="317063"/>
          </a:xfrm>
          <a:prstGeom prst="rect">
            <a:avLst/>
          </a:prstGeom>
          <a:noFill/>
          <a:ln>
            <a:noFill/>
          </a:ln>
        </p:spPr>
        <p:txBody>
          <a:bodyPr spcFirstLastPara="1" wrap="square" lIns="0" tIns="0" rIns="0" bIns="0" anchor="t" anchorCtr="0">
            <a:noAutofit/>
          </a:bodyPr>
          <a:lstStyle/>
          <a:p>
            <a:pPr marL="0" marR="0" lvl="0" indent="0" algn="l" rtl="0">
              <a:lnSpc>
                <a:spcPct val="125641"/>
              </a:lnSpc>
              <a:spcBef>
                <a:spcPts val="0"/>
              </a:spcBef>
              <a:spcAft>
                <a:spcPts val="0"/>
              </a:spcAft>
              <a:buClr>
                <a:srgbClr val="000000"/>
              </a:buClr>
              <a:buSzPts val="1950"/>
              <a:buFont typeface="Arial"/>
              <a:buNone/>
            </a:pPr>
            <a:r>
              <a:rPr lang="en-US" sz="1950" b="0" i="0" u="none" strike="noStrike" cap="none">
                <a:solidFill>
                  <a:srgbClr val="2C2821"/>
                </a:solidFill>
                <a:latin typeface="Arial"/>
                <a:ea typeface="Arial"/>
                <a:cs typeface="Arial"/>
                <a:sym typeface="Arial"/>
              </a:rPr>
              <a:t>Tự động hóa quy trình</a:t>
            </a:r>
            <a:endParaRPr sz="1950" b="0" i="0" u="none" strike="noStrike" cap="none">
              <a:solidFill>
                <a:srgbClr val="000000"/>
              </a:solidFill>
              <a:latin typeface="Arial"/>
              <a:ea typeface="Arial"/>
              <a:cs typeface="Arial"/>
              <a:sym typeface="Arial"/>
            </a:endParaRPr>
          </a:p>
        </p:txBody>
      </p:sp>
      <p:sp>
        <p:nvSpPr>
          <p:cNvPr id="637" name="Google Shape;637;p26"/>
          <p:cNvSpPr/>
          <p:nvPr/>
        </p:nvSpPr>
        <p:spPr>
          <a:xfrm>
            <a:off x="1704897" y="4331335"/>
            <a:ext cx="10029904" cy="358022"/>
          </a:xfrm>
          <a:prstGeom prst="rect">
            <a:avLst/>
          </a:prstGeom>
          <a:noFill/>
          <a:ln>
            <a:noFill/>
          </a:ln>
        </p:spPr>
        <p:txBody>
          <a:bodyPr spcFirstLastPara="1" wrap="square" lIns="0" tIns="0" rIns="0" bIns="0" anchor="t" anchorCtr="0">
            <a:noAutofit/>
          </a:bodyPr>
          <a:lstStyle/>
          <a:p>
            <a:pPr marL="0" marR="0" lvl="0" indent="0" algn="l" rtl="0">
              <a:lnSpc>
                <a:spcPct val="164516"/>
              </a:lnSpc>
              <a:spcBef>
                <a:spcPts val="0"/>
              </a:spcBef>
              <a:spcAft>
                <a:spcPts val="0"/>
              </a:spcAft>
              <a:buClr>
                <a:srgbClr val="000000"/>
              </a:buClr>
              <a:buSzPts val="1550"/>
              <a:buFont typeface="Arial"/>
              <a:buNone/>
            </a:pPr>
            <a:r>
              <a:rPr lang="en-US" sz="1550" b="0" i="0" u="none" strike="noStrike" cap="none">
                <a:solidFill>
                  <a:srgbClr val="2C2821"/>
                </a:solidFill>
                <a:latin typeface="Arial"/>
                <a:ea typeface="Arial"/>
                <a:cs typeface="Arial"/>
                <a:sym typeface="Arial"/>
              </a:rPr>
              <a:t>Áp dụng hệ thống điều khiển tự động và tối ưu quy trình nung giúp giảm tiêu hao nhiên liệu.</a:t>
            </a:r>
            <a:endParaRPr sz="1550" b="0" i="0" u="none" strike="noStrike" cap="none">
              <a:solidFill>
                <a:srgbClr val="000000"/>
              </a:solidFill>
              <a:latin typeface="Arial"/>
              <a:ea typeface="Arial"/>
              <a:cs typeface="Arial"/>
              <a:sym typeface="Arial"/>
            </a:endParaRPr>
          </a:p>
        </p:txBody>
      </p:sp>
      <p:pic>
        <p:nvPicPr>
          <p:cNvPr id="638" name="Google Shape;638;p26" descr="preencoded.png"/>
          <p:cNvPicPr preferRelativeResize="0"/>
          <p:nvPr/>
        </p:nvPicPr>
        <p:blipFill rotWithShape="1">
          <a:blip r:embed="rId6">
            <a:alphaModFix/>
          </a:blip>
          <a:srcRect/>
          <a:stretch/>
        </p:blipFill>
        <p:spPr>
          <a:xfrm>
            <a:off x="385445" y="4907598"/>
            <a:ext cx="1015008" cy="1218128"/>
          </a:xfrm>
          <a:prstGeom prst="rect">
            <a:avLst/>
          </a:prstGeom>
          <a:noFill/>
          <a:ln>
            <a:noFill/>
          </a:ln>
        </p:spPr>
      </p:pic>
      <p:sp>
        <p:nvSpPr>
          <p:cNvPr id="639" name="Google Shape;639;p26"/>
          <p:cNvSpPr/>
          <p:nvPr/>
        </p:nvSpPr>
        <p:spPr>
          <a:xfrm>
            <a:off x="1704896" y="5110599"/>
            <a:ext cx="3152180" cy="317063"/>
          </a:xfrm>
          <a:prstGeom prst="rect">
            <a:avLst/>
          </a:prstGeom>
          <a:noFill/>
          <a:ln>
            <a:noFill/>
          </a:ln>
        </p:spPr>
        <p:txBody>
          <a:bodyPr spcFirstLastPara="1" wrap="square" lIns="0" tIns="0" rIns="0" bIns="0" anchor="t" anchorCtr="0">
            <a:noAutofit/>
          </a:bodyPr>
          <a:lstStyle/>
          <a:p>
            <a:pPr marL="0" marR="0" lvl="0" indent="0" algn="l" rtl="0">
              <a:lnSpc>
                <a:spcPct val="125641"/>
              </a:lnSpc>
              <a:spcBef>
                <a:spcPts val="0"/>
              </a:spcBef>
              <a:spcAft>
                <a:spcPts val="0"/>
              </a:spcAft>
              <a:buClr>
                <a:srgbClr val="000000"/>
              </a:buClr>
              <a:buSzPts val="1950"/>
              <a:buFont typeface="Arial"/>
              <a:buNone/>
            </a:pPr>
            <a:r>
              <a:rPr lang="en-US" sz="1950" b="0" i="0" u="none" strike="noStrike" cap="none">
                <a:solidFill>
                  <a:srgbClr val="2C2821"/>
                </a:solidFill>
                <a:latin typeface="Arial"/>
                <a:ea typeface="Arial"/>
                <a:cs typeface="Arial"/>
                <a:sym typeface="Arial"/>
              </a:rPr>
              <a:t>Sử dụng nhiên liệu thay thế</a:t>
            </a:r>
            <a:endParaRPr sz="1950" b="0" i="0" u="none" strike="noStrike" cap="none">
              <a:solidFill>
                <a:srgbClr val="000000"/>
              </a:solidFill>
              <a:latin typeface="Arial"/>
              <a:ea typeface="Arial"/>
              <a:cs typeface="Arial"/>
              <a:sym typeface="Arial"/>
            </a:endParaRPr>
          </a:p>
        </p:txBody>
      </p:sp>
      <p:sp>
        <p:nvSpPr>
          <p:cNvPr id="640" name="Google Shape;640;p26"/>
          <p:cNvSpPr/>
          <p:nvPr/>
        </p:nvSpPr>
        <p:spPr>
          <a:xfrm>
            <a:off x="1704897" y="5427662"/>
            <a:ext cx="9877504" cy="446603"/>
          </a:xfrm>
          <a:prstGeom prst="rect">
            <a:avLst/>
          </a:prstGeom>
          <a:noFill/>
          <a:ln>
            <a:noFill/>
          </a:ln>
        </p:spPr>
        <p:txBody>
          <a:bodyPr spcFirstLastPara="1" wrap="square" lIns="0" tIns="0" rIns="0" bIns="0" anchor="t" anchorCtr="0">
            <a:noAutofit/>
          </a:bodyPr>
          <a:lstStyle/>
          <a:p>
            <a:pPr marL="0" marR="0" lvl="0" indent="0" algn="l" rtl="0">
              <a:lnSpc>
                <a:spcPct val="164516"/>
              </a:lnSpc>
              <a:spcBef>
                <a:spcPts val="0"/>
              </a:spcBef>
              <a:spcAft>
                <a:spcPts val="0"/>
              </a:spcAft>
              <a:buClr>
                <a:srgbClr val="000000"/>
              </a:buClr>
              <a:buSzPts val="1550"/>
              <a:buFont typeface="Arial"/>
              <a:buNone/>
            </a:pPr>
            <a:r>
              <a:rPr lang="en-US" sz="1550" b="0" i="0" u="none" strike="noStrike" cap="none">
                <a:solidFill>
                  <a:srgbClr val="2C2821"/>
                </a:solidFill>
                <a:latin typeface="Arial"/>
                <a:ea typeface="Arial"/>
                <a:cs typeface="Arial"/>
                <a:sym typeface="Arial"/>
              </a:rPr>
              <a:t>Tăng cường sử dụng chất thải công nghiệp, sinh khối, RDF để thay thế một phần than đá.</a:t>
            </a:r>
            <a:endParaRPr sz="1550" b="0" i="0" u="none" strike="noStrike" cap="non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sp>
        <p:nvSpPr>
          <p:cNvPr id="645" name="Google Shape;645;p27"/>
          <p:cNvSpPr txBox="1">
            <a:spLocks noGrp="1"/>
          </p:cNvSpPr>
          <p:nvPr>
            <p:ph type="title" idx="4294967295"/>
          </p:nvPr>
        </p:nvSpPr>
        <p:spPr>
          <a:xfrm>
            <a:off x="609600" y="757316"/>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a:solidFill>
                  <a:srgbClr val="327176"/>
                </a:solidFill>
                <a:latin typeface="+mj-lt"/>
              </a:rPr>
              <a:t>9. GIẢI PHÁP TIẾT KIỆM NĂNG LƯỢNG TRONG NGÀNH XI MĂNG</a:t>
            </a:r>
            <a:endParaRPr>
              <a:latin typeface="+mj-lt"/>
            </a:endParaRPr>
          </a:p>
        </p:txBody>
      </p:sp>
      <p:sp>
        <p:nvSpPr>
          <p:cNvPr id="646" name="Google Shape;646;p27"/>
          <p:cNvSpPr txBox="1">
            <a:spLocks noGrp="1"/>
          </p:cNvSpPr>
          <p:nvPr>
            <p:ph type="body" idx="4294967295"/>
          </p:nvPr>
        </p:nvSpPr>
        <p:spPr>
          <a:xfrm>
            <a:off x="609600" y="1215917"/>
            <a:ext cx="10972800" cy="4637167"/>
          </a:xfrm>
          <a:prstGeom prst="rect">
            <a:avLst/>
          </a:prstGeom>
          <a:noFill/>
          <a:ln>
            <a:noFill/>
          </a:ln>
        </p:spPr>
        <p:txBody>
          <a:bodyPr spcFirstLastPara="1" wrap="square" lIns="121900" tIns="60950" rIns="121900" bIns="60950" anchor="ctr" anchorCtr="0">
            <a:spAutoFit/>
          </a:bodyPr>
          <a:lstStyle/>
          <a:p>
            <a:pPr marL="0" lvl="0" indent="0" algn="l" rtl="0">
              <a:lnSpc>
                <a:spcPct val="150000"/>
              </a:lnSpc>
              <a:spcBef>
                <a:spcPts val="800"/>
              </a:spcBef>
              <a:spcAft>
                <a:spcPts val="0"/>
              </a:spcAft>
              <a:buClr>
                <a:schemeClr val="dk1"/>
              </a:buClr>
              <a:buSzPts val="2000"/>
              <a:buNone/>
            </a:pPr>
            <a:r>
              <a:rPr lang="en-US" b="1"/>
              <a:t>Tối ưu hóa quá trình sản xuất clinker</a:t>
            </a:r>
            <a:r>
              <a:rPr lang="en-US" b="1">
                <a:solidFill>
                  <a:schemeClr val="dk1"/>
                </a:solidFill>
              </a:rPr>
              <a:t>:</a:t>
            </a:r>
            <a:endParaRPr/>
          </a:p>
          <a:p>
            <a:pPr marL="609585" lvl="0" indent="-423323" algn="l" rtl="0">
              <a:lnSpc>
                <a:spcPct val="150000"/>
              </a:lnSpc>
              <a:spcBef>
                <a:spcPts val="800"/>
              </a:spcBef>
              <a:spcAft>
                <a:spcPts val="0"/>
              </a:spcAft>
              <a:buSzPts val="1400"/>
              <a:buChar char="●"/>
            </a:pPr>
            <a:r>
              <a:rPr lang="en-US"/>
              <a:t>Sử dụng lò nung hiệu suất cao (pre-calciner).</a:t>
            </a:r>
            <a:endParaRPr/>
          </a:p>
          <a:p>
            <a:pPr marL="609585" lvl="0" indent="-423323" algn="l" rtl="0">
              <a:lnSpc>
                <a:spcPct val="150000"/>
              </a:lnSpc>
              <a:spcBef>
                <a:spcPts val="800"/>
              </a:spcBef>
              <a:spcAft>
                <a:spcPts val="0"/>
              </a:spcAft>
              <a:buSzPts val="1400"/>
              <a:buChar char="●"/>
            </a:pPr>
            <a:r>
              <a:rPr lang="en-US"/>
              <a:t>Giảm tổn thất nhiệt bằng cách cải thiện lớp cách nhiệt.</a:t>
            </a:r>
            <a:endParaRPr/>
          </a:p>
          <a:p>
            <a:pPr marL="609585" lvl="0" indent="-423323" algn="l" rtl="0">
              <a:lnSpc>
                <a:spcPct val="150000"/>
              </a:lnSpc>
              <a:spcBef>
                <a:spcPts val="800"/>
              </a:spcBef>
              <a:spcAft>
                <a:spcPts val="0"/>
              </a:spcAft>
              <a:buSzPts val="1400"/>
              <a:buChar char="●"/>
            </a:pPr>
            <a:r>
              <a:rPr lang="en-US"/>
              <a:t>Tối ưu hóa chế độ vận hành lò với phần mềm mô phỏng.</a:t>
            </a:r>
            <a:endParaRPr/>
          </a:p>
          <a:p>
            <a:pPr marL="186262" lvl="0" indent="0" algn="l" rtl="0">
              <a:lnSpc>
                <a:spcPct val="150000"/>
              </a:lnSpc>
              <a:spcBef>
                <a:spcPts val="800"/>
              </a:spcBef>
              <a:spcAft>
                <a:spcPts val="0"/>
              </a:spcAft>
              <a:buSzPts val="1400"/>
              <a:buNone/>
            </a:pPr>
            <a:r>
              <a:rPr lang="en-US" b="1"/>
              <a:t>Thu hồi nhiệt thải để phát điện (WHR)</a:t>
            </a:r>
            <a:endParaRPr/>
          </a:p>
          <a:p>
            <a:pPr marL="609585" lvl="0" indent="-423323" algn="l" rtl="0">
              <a:lnSpc>
                <a:spcPct val="150000"/>
              </a:lnSpc>
              <a:spcBef>
                <a:spcPts val="800"/>
              </a:spcBef>
              <a:spcAft>
                <a:spcPts val="0"/>
              </a:spcAft>
              <a:buSzPts val="1400"/>
              <a:buChar char="●"/>
            </a:pPr>
            <a:r>
              <a:rPr lang="en-US"/>
              <a:t> Thu hồi nhiệt thải từ lò nung và thiết bị làm mát clinker.</a:t>
            </a:r>
            <a:endParaRPr/>
          </a:p>
          <a:p>
            <a:pPr marL="609585" lvl="0" indent="-423323" algn="l" rtl="0">
              <a:lnSpc>
                <a:spcPct val="150000"/>
              </a:lnSpc>
              <a:spcBef>
                <a:spcPts val="800"/>
              </a:spcBef>
              <a:spcAft>
                <a:spcPts val="0"/>
              </a:spcAft>
              <a:buSzPts val="1400"/>
              <a:buChar char="●"/>
            </a:pPr>
            <a:r>
              <a:rPr lang="en-US"/>
              <a:t>Ứng dụng công nghệ tiên tiến như hệ thống ORC (Chu trình Rankine hữu cơ).</a:t>
            </a:r>
            <a:endParaRPr/>
          </a:p>
          <a:p>
            <a:pPr marL="609585" lvl="0" indent="-423323" algn="l" rtl="0">
              <a:lnSpc>
                <a:spcPct val="150000"/>
              </a:lnSpc>
              <a:spcBef>
                <a:spcPts val="800"/>
              </a:spcBef>
              <a:spcAft>
                <a:spcPts val="0"/>
              </a:spcAft>
              <a:buSzPts val="1400"/>
              <a:buChar char="●"/>
            </a:pPr>
            <a:r>
              <a:rPr lang="en-US"/>
              <a:t>Lợi ích: Tiết kiệm 20 – 30% điện năng tiêu thụ, giảm phát thải khí nhà kính</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sp>
        <p:nvSpPr>
          <p:cNvPr id="651" name="Google Shape;651;p28"/>
          <p:cNvSpPr txBox="1">
            <a:spLocks noGrp="1"/>
          </p:cNvSpPr>
          <p:nvPr>
            <p:ph type="body" idx="4294967295"/>
          </p:nvPr>
        </p:nvSpPr>
        <p:spPr>
          <a:xfrm>
            <a:off x="609600" y="1156260"/>
            <a:ext cx="10972800" cy="1414547"/>
          </a:xfrm>
          <a:prstGeom prst="rect">
            <a:avLst/>
          </a:prstGeom>
          <a:noFill/>
          <a:ln>
            <a:noFill/>
          </a:ln>
        </p:spPr>
        <p:txBody>
          <a:bodyPr spcFirstLastPara="1" wrap="square" lIns="91425" tIns="91425" rIns="91425" bIns="91425" anchor="t" anchorCtr="0">
            <a:noAutofit/>
          </a:bodyPr>
          <a:lstStyle/>
          <a:p>
            <a:pPr marL="186262" lvl="0" indent="0" algn="just" rtl="0">
              <a:lnSpc>
                <a:spcPct val="100000"/>
              </a:lnSpc>
              <a:spcBef>
                <a:spcPts val="0"/>
              </a:spcBef>
              <a:spcAft>
                <a:spcPts val="0"/>
              </a:spcAft>
              <a:buSzPts val="1400"/>
              <a:buNone/>
            </a:pPr>
            <a:r>
              <a:rPr lang="en-US" b="1">
                <a:solidFill>
                  <a:schemeClr val="dk1"/>
                </a:solidFill>
              </a:rPr>
              <a:t>Sử dụng nhiên liệu thay thế</a:t>
            </a:r>
            <a:endParaRPr b="1">
              <a:solidFill>
                <a:schemeClr val="dk1"/>
              </a:solidFill>
            </a:endParaRPr>
          </a:p>
        </p:txBody>
      </p:sp>
      <p:sp>
        <p:nvSpPr>
          <p:cNvPr id="652" name="Google Shape;652;p28"/>
          <p:cNvSpPr txBox="1"/>
          <p:nvPr/>
        </p:nvSpPr>
        <p:spPr>
          <a:xfrm>
            <a:off x="484943" y="731020"/>
            <a:ext cx="11249858"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400" b="1" i="0" u="none" strike="noStrike" cap="none">
                <a:solidFill>
                  <a:srgbClr val="327176"/>
                </a:solidFill>
                <a:latin typeface="Arial"/>
                <a:ea typeface="Arial"/>
                <a:cs typeface="Arial"/>
                <a:sym typeface="Arial"/>
              </a:rPr>
              <a:t>9. GIẢI PHÁP TIẾT KIỆM NĂNG LƯỢNG TRONG NGÀNH XI MĂNG</a:t>
            </a:r>
            <a:endParaRPr sz="2400" b="1" i="0" u="none" strike="noStrike" cap="none">
              <a:solidFill>
                <a:srgbClr val="327176"/>
              </a:solidFill>
              <a:latin typeface="Arial"/>
              <a:ea typeface="Arial"/>
              <a:cs typeface="Arial"/>
              <a:sym typeface="Arial"/>
            </a:endParaRPr>
          </a:p>
        </p:txBody>
      </p:sp>
      <p:sp>
        <p:nvSpPr>
          <p:cNvPr id="653" name="Google Shape;653;p28"/>
          <p:cNvSpPr/>
          <p:nvPr/>
        </p:nvSpPr>
        <p:spPr>
          <a:xfrm>
            <a:off x="751246" y="1546805"/>
            <a:ext cx="11249858" cy="4718447"/>
          </a:xfrm>
          <a:prstGeom prst="roundRect">
            <a:avLst>
              <a:gd name="adj" fmla="val 721"/>
            </a:avLst>
          </a:prstGeom>
          <a:noFill/>
          <a:ln w="9525" cap="flat" cmpd="sng">
            <a:solidFill>
              <a:srgbClr val="000000">
                <a:alpha val="7843"/>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654" name="Google Shape;654;p28"/>
          <p:cNvSpPr/>
          <p:nvPr/>
        </p:nvSpPr>
        <p:spPr>
          <a:xfrm>
            <a:off x="801410" y="1853922"/>
            <a:ext cx="13027581" cy="650319"/>
          </a:xfrm>
          <a:prstGeom prst="rect">
            <a:avLst/>
          </a:prstGeom>
          <a:solidFill>
            <a:srgbClr val="FFFFFF">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655" name="Google Shape;655;p28"/>
          <p:cNvSpPr/>
          <p:nvPr/>
        </p:nvSpPr>
        <p:spPr>
          <a:xfrm>
            <a:off x="985917" y="1698134"/>
            <a:ext cx="2799397"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Loại nhiên liệu</a:t>
            </a:r>
            <a:endParaRPr sz="1750" b="0" i="0" u="none" strike="noStrike" cap="none">
              <a:solidFill>
                <a:srgbClr val="000000"/>
              </a:solidFill>
              <a:latin typeface="Arial"/>
              <a:ea typeface="Arial"/>
              <a:cs typeface="Arial"/>
              <a:sym typeface="Arial"/>
            </a:endParaRPr>
          </a:p>
        </p:txBody>
      </p:sp>
      <p:sp>
        <p:nvSpPr>
          <p:cNvPr id="656" name="Google Shape;656;p28"/>
          <p:cNvSpPr/>
          <p:nvPr/>
        </p:nvSpPr>
        <p:spPr>
          <a:xfrm>
            <a:off x="4246563" y="1698134"/>
            <a:ext cx="2795588"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Nguồn gốc</a:t>
            </a:r>
            <a:endParaRPr sz="1750" b="0" i="0" u="none" strike="noStrike" cap="none">
              <a:solidFill>
                <a:srgbClr val="000000"/>
              </a:solidFill>
              <a:latin typeface="Arial"/>
              <a:ea typeface="Arial"/>
              <a:cs typeface="Arial"/>
              <a:sym typeface="Arial"/>
            </a:endParaRPr>
          </a:p>
        </p:txBody>
      </p:sp>
      <p:sp>
        <p:nvSpPr>
          <p:cNvPr id="657" name="Google Shape;657;p28"/>
          <p:cNvSpPr/>
          <p:nvPr/>
        </p:nvSpPr>
        <p:spPr>
          <a:xfrm>
            <a:off x="7503398" y="1698134"/>
            <a:ext cx="2795588"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Lợi ích</a:t>
            </a:r>
            <a:endParaRPr sz="1750" b="0" i="0" u="none" strike="noStrike" cap="none">
              <a:solidFill>
                <a:srgbClr val="000000"/>
              </a:solidFill>
              <a:latin typeface="Arial"/>
              <a:ea typeface="Arial"/>
              <a:cs typeface="Arial"/>
              <a:sym typeface="Arial"/>
            </a:endParaRPr>
          </a:p>
        </p:txBody>
      </p:sp>
      <p:sp>
        <p:nvSpPr>
          <p:cNvPr id="658" name="Google Shape;658;p28"/>
          <p:cNvSpPr/>
          <p:nvPr/>
        </p:nvSpPr>
        <p:spPr>
          <a:xfrm>
            <a:off x="10519192" y="1636902"/>
            <a:ext cx="1318101"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Tỷ lệ thay thế</a:t>
            </a:r>
            <a:endParaRPr sz="1750" b="0" i="0" u="none" strike="noStrike" cap="none">
              <a:solidFill>
                <a:srgbClr val="000000"/>
              </a:solidFill>
              <a:latin typeface="Arial"/>
              <a:ea typeface="Arial"/>
              <a:cs typeface="Arial"/>
              <a:sym typeface="Arial"/>
            </a:endParaRPr>
          </a:p>
        </p:txBody>
      </p:sp>
      <p:sp>
        <p:nvSpPr>
          <p:cNvPr id="659" name="Google Shape;659;p28"/>
          <p:cNvSpPr/>
          <p:nvPr/>
        </p:nvSpPr>
        <p:spPr>
          <a:xfrm>
            <a:off x="758866" y="2204745"/>
            <a:ext cx="11242238" cy="1013222"/>
          </a:xfrm>
          <a:prstGeom prst="rect">
            <a:avLst/>
          </a:prstGeom>
          <a:solidFill>
            <a:srgbClr val="000000">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660" name="Google Shape;660;p28"/>
          <p:cNvSpPr/>
          <p:nvPr/>
        </p:nvSpPr>
        <p:spPr>
          <a:xfrm>
            <a:off x="985917" y="2348453"/>
            <a:ext cx="2799397"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RDF</a:t>
            </a:r>
            <a:endParaRPr sz="1750" b="0" i="0" u="none" strike="noStrike" cap="none">
              <a:solidFill>
                <a:srgbClr val="000000"/>
              </a:solidFill>
              <a:latin typeface="Arial"/>
              <a:ea typeface="Arial"/>
              <a:cs typeface="Arial"/>
              <a:sym typeface="Arial"/>
            </a:endParaRPr>
          </a:p>
        </p:txBody>
      </p:sp>
      <p:sp>
        <p:nvSpPr>
          <p:cNvPr id="661" name="Google Shape;661;p28"/>
          <p:cNvSpPr/>
          <p:nvPr/>
        </p:nvSpPr>
        <p:spPr>
          <a:xfrm>
            <a:off x="4246563" y="2348453"/>
            <a:ext cx="2795588"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Rác thải đô thị đã xử lý</a:t>
            </a:r>
            <a:endParaRPr sz="1750" b="0" i="0" u="none" strike="noStrike" cap="none">
              <a:solidFill>
                <a:srgbClr val="000000"/>
              </a:solidFill>
              <a:latin typeface="Arial"/>
              <a:ea typeface="Arial"/>
              <a:cs typeface="Arial"/>
              <a:sym typeface="Arial"/>
            </a:endParaRPr>
          </a:p>
        </p:txBody>
      </p:sp>
      <p:sp>
        <p:nvSpPr>
          <p:cNvPr id="662" name="Google Shape;662;p28"/>
          <p:cNvSpPr/>
          <p:nvPr/>
        </p:nvSpPr>
        <p:spPr>
          <a:xfrm>
            <a:off x="7503398" y="2348453"/>
            <a:ext cx="2795588" cy="725805"/>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Giảm tiêu thụ than, giảm phát thải CO₂</a:t>
            </a:r>
            <a:endParaRPr sz="1750" b="0" i="0" u="none" strike="noStrike" cap="none">
              <a:solidFill>
                <a:srgbClr val="000000"/>
              </a:solidFill>
              <a:latin typeface="Arial"/>
              <a:ea typeface="Arial"/>
              <a:cs typeface="Arial"/>
              <a:sym typeface="Arial"/>
            </a:endParaRPr>
          </a:p>
        </p:txBody>
      </p:sp>
      <p:sp>
        <p:nvSpPr>
          <p:cNvPr id="663" name="Google Shape;663;p28"/>
          <p:cNvSpPr/>
          <p:nvPr/>
        </p:nvSpPr>
        <p:spPr>
          <a:xfrm>
            <a:off x="10802779" y="2647950"/>
            <a:ext cx="1198325"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5-15%</a:t>
            </a:r>
            <a:endParaRPr sz="1750" b="0" i="0" u="none" strike="noStrike" cap="none">
              <a:solidFill>
                <a:srgbClr val="000000"/>
              </a:solidFill>
              <a:latin typeface="Arial"/>
              <a:ea typeface="Arial"/>
              <a:cs typeface="Arial"/>
              <a:sym typeface="Arial"/>
            </a:endParaRPr>
          </a:p>
        </p:txBody>
      </p:sp>
      <p:sp>
        <p:nvSpPr>
          <p:cNvPr id="664" name="Google Shape;664;p28"/>
          <p:cNvSpPr/>
          <p:nvPr/>
        </p:nvSpPr>
        <p:spPr>
          <a:xfrm>
            <a:off x="751246" y="3150102"/>
            <a:ext cx="11065470" cy="725805"/>
          </a:xfrm>
          <a:prstGeom prst="rect">
            <a:avLst/>
          </a:prstGeom>
          <a:solidFill>
            <a:srgbClr val="FFFFFF">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665" name="Google Shape;665;p28"/>
          <p:cNvSpPr/>
          <p:nvPr/>
        </p:nvSpPr>
        <p:spPr>
          <a:xfrm>
            <a:off x="985917" y="3361675"/>
            <a:ext cx="2799397"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Sinh khối</a:t>
            </a:r>
            <a:endParaRPr sz="1750" b="0" i="0" u="none" strike="noStrike" cap="none">
              <a:solidFill>
                <a:srgbClr val="000000"/>
              </a:solidFill>
              <a:latin typeface="Arial"/>
              <a:ea typeface="Arial"/>
              <a:cs typeface="Arial"/>
              <a:sym typeface="Arial"/>
            </a:endParaRPr>
          </a:p>
        </p:txBody>
      </p:sp>
      <p:sp>
        <p:nvSpPr>
          <p:cNvPr id="666" name="Google Shape;666;p28"/>
          <p:cNvSpPr/>
          <p:nvPr/>
        </p:nvSpPr>
        <p:spPr>
          <a:xfrm>
            <a:off x="4246563" y="3361675"/>
            <a:ext cx="2795588"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Phụ phẩm nông nghiệp</a:t>
            </a:r>
            <a:endParaRPr sz="1750" b="0" i="0" u="none" strike="noStrike" cap="none">
              <a:solidFill>
                <a:srgbClr val="000000"/>
              </a:solidFill>
              <a:latin typeface="Arial"/>
              <a:ea typeface="Arial"/>
              <a:cs typeface="Arial"/>
              <a:sym typeface="Arial"/>
            </a:endParaRPr>
          </a:p>
        </p:txBody>
      </p:sp>
      <p:sp>
        <p:nvSpPr>
          <p:cNvPr id="667" name="Google Shape;667;p28"/>
          <p:cNvSpPr/>
          <p:nvPr/>
        </p:nvSpPr>
        <p:spPr>
          <a:xfrm>
            <a:off x="7503398" y="3361675"/>
            <a:ext cx="2795588" cy="725805"/>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Giảm phát thải ròng, tái tạo</a:t>
            </a:r>
            <a:endParaRPr sz="1750" b="0" i="0" u="none" strike="noStrike" cap="none">
              <a:solidFill>
                <a:srgbClr val="000000"/>
              </a:solidFill>
              <a:latin typeface="Arial"/>
              <a:ea typeface="Arial"/>
              <a:cs typeface="Arial"/>
              <a:sym typeface="Arial"/>
            </a:endParaRPr>
          </a:p>
        </p:txBody>
      </p:sp>
      <p:sp>
        <p:nvSpPr>
          <p:cNvPr id="668" name="Google Shape;668;p28"/>
          <p:cNvSpPr/>
          <p:nvPr/>
        </p:nvSpPr>
        <p:spPr>
          <a:xfrm>
            <a:off x="10802779" y="3661172"/>
            <a:ext cx="1198325"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10-15%</a:t>
            </a:r>
            <a:endParaRPr sz="1750" b="0" i="0" u="none" strike="noStrike" cap="none">
              <a:solidFill>
                <a:srgbClr val="000000"/>
              </a:solidFill>
              <a:latin typeface="Arial"/>
              <a:ea typeface="Arial"/>
              <a:cs typeface="Arial"/>
              <a:sym typeface="Arial"/>
            </a:endParaRPr>
          </a:p>
        </p:txBody>
      </p:sp>
      <p:sp>
        <p:nvSpPr>
          <p:cNvPr id="669" name="Google Shape;669;p28"/>
          <p:cNvSpPr/>
          <p:nvPr/>
        </p:nvSpPr>
        <p:spPr>
          <a:xfrm>
            <a:off x="758865" y="4231188"/>
            <a:ext cx="11065471" cy="1013222"/>
          </a:xfrm>
          <a:prstGeom prst="rect">
            <a:avLst/>
          </a:prstGeom>
          <a:solidFill>
            <a:srgbClr val="000000">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670" name="Google Shape;670;p28"/>
          <p:cNvSpPr/>
          <p:nvPr/>
        </p:nvSpPr>
        <p:spPr>
          <a:xfrm>
            <a:off x="985917" y="4374897"/>
            <a:ext cx="2799397"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Lốp xe phế thải</a:t>
            </a:r>
            <a:endParaRPr sz="1750" b="0" i="0" u="none" strike="noStrike" cap="none">
              <a:solidFill>
                <a:srgbClr val="000000"/>
              </a:solidFill>
              <a:latin typeface="Arial"/>
              <a:ea typeface="Arial"/>
              <a:cs typeface="Arial"/>
              <a:sym typeface="Arial"/>
            </a:endParaRPr>
          </a:p>
        </p:txBody>
      </p:sp>
      <p:sp>
        <p:nvSpPr>
          <p:cNvPr id="671" name="Google Shape;671;p28"/>
          <p:cNvSpPr/>
          <p:nvPr/>
        </p:nvSpPr>
        <p:spPr>
          <a:xfrm>
            <a:off x="4246563" y="4374897"/>
            <a:ext cx="2795588"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Lốp xe hết hạn sử dụng</a:t>
            </a:r>
            <a:endParaRPr sz="1750" b="0" i="0" u="none" strike="noStrike" cap="none">
              <a:solidFill>
                <a:srgbClr val="000000"/>
              </a:solidFill>
              <a:latin typeface="Arial"/>
              <a:ea typeface="Arial"/>
              <a:cs typeface="Arial"/>
              <a:sym typeface="Arial"/>
            </a:endParaRPr>
          </a:p>
        </p:txBody>
      </p:sp>
      <p:sp>
        <p:nvSpPr>
          <p:cNvPr id="672" name="Google Shape;672;p28"/>
          <p:cNvSpPr/>
          <p:nvPr/>
        </p:nvSpPr>
        <p:spPr>
          <a:xfrm>
            <a:off x="7503398" y="4374897"/>
            <a:ext cx="2795588" cy="725805"/>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Nhiệt trị cao, giảm chất thải</a:t>
            </a:r>
            <a:endParaRPr sz="1750" b="0" i="0" u="none" strike="noStrike" cap="none">
              <a:solidFill>
                <a:srgbClr val="000000"/>
              </a:solidFill>
              <a:latin typeface="Arial"/>
              <a:ea typeface="Arial"/>
              <a:cs typeface="Arial"/>
              <a:sym typeface="Arial"/>
            </a:endParaRPr>
          </a:p>
        </p:txBody>
      </p:sp>
      <p:sp>
        <p:nvSpPr>
          <p:cNvPr id="673" name="Google Shape;673;p28"/>
          <p:cNvSpPr/>
          <p:nvPr/>
        </p:nvSpPr>
        <p:spPr>
          <a:xfrm>
            <a:off x="10802779" y="4674394"/>
            <a:ext cx="1248609"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3-8%</a:t>
            </a:r>
            <a:endParaRPr sz="1750" b="0" i="0" u="none" strike="noStrike" cap="none">
              <a:solidFill>
                <a:srgbClr val="000000"/>
              </a:solidFill>
              <a:latin typeface="Arial"/>
              <a:ea typeface="Arial"/>
              <a:cs typeface="Arial"/>
              <a:sym typeface="Arial"/>
            </a:endParaRPr>
          </a:p>
        </p:txBody>
      </p:sp>
      <p:sp>
        <p:nvSpPr>
          <p:cNvPr id="674" name="Google Shape;674;p28"/>
          <p:cNvSpPr/>
          <p:nvPr/>
        </p:nvSpPr>
        <p:spPr>
          <a:xfrm>
            <a:off x="809031" y="5521508"/>
            <a:ext cx="10925770" cy="620059"/>
          </a:xfrm>
          <a:prstGeom prst="rect">
            <a:avLst/>
          </a:prstGeom>
          <a:solidFill>
            <a:srgbClr val="FFFFFF">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675" name="Google Shape;675;p28"/>
          <p:cNvSpPr/>
          <p:nvPr/>
        </p:nvSpPr>
        <p:spPr>
          <a:xfrm>
            <a:off x="985917" y="5388119"/>
            <a:ext cx="2799397"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Bùn thải xử lý</a:t>
            </a:r>
            <a:endParaRPr sz="1750" b="0" i="0" u="none" strike="noStrike" cap="none">
              <a:solidFill>
                <a:srgbClr val="000000"/>
              </a:solidFill>
              <a:latin typeface="Arial"/>
              <a:ea typeface="Arial"/>
              <a:cs typeface="Arial"/>
              <a:sym typeface="Arial"/>
            </a:endParaRPr>
          </a:p>
        </p:txBody>
      </p:sp>
      <p:sp>
        <p:nvSpPr>
          <p:cNvPr id="676" name="Google Shape;676;p28"/>
          <p:cNvSpPr/>
          <p:nvPr/>
        </p:nvSpPr>
        <p:spPr>
          <a:xfrm>
            <a:off x="4246563" y="5388119"/>
            <a:ext cx="2795588"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Nhà máy xử lý nước thải</a:t>
            </a:r>
            <a:endParaRPr sz="1750" b="0" i="0" u="none" strike="noStrike" cap="none">
              <a:solidFill>
                <a:srgbClr val="000000"/>
              </a:solidFill>
              <a:latin typeface="Arial"/>
              <a:ea typeface="Arial"/>
              <a:cs typeface="Arial"/>
              <a:sym typeface="Arial"/>
            </a:endParaRPr>
          </a:p>
        </p:txBody>
      </p:sp>
      <p:sp>
        <p:nvSpPr>
          <p:cNvPr id="677" name="Google Shape;677;p28"/>
          <p:cNvSpPr/>
          <p:nvPr/>
        </p:nvSpPr>
        <p:spPr>
          <a:xfrm>
            <a:off x="7503398" y="5388119"/>
            <a:ext cx="2795588" cy="725805"/>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Tận dụng chất thải, giảm chi phí xử lý</a:t>
            </a:r>
            <a:endParaRPr sz="1750" b="0" i="0" u="none" strike="noStrike" cap="none">
              <a:solidFill>
                <a:srgbClr val="000000"/>
              </a:solidFill>
              <a:latin typeface="Arial"/>
              <a:ea typeface="Arial"/>
              <a:cs typeface="Arial"/>
              <a:sym typeface="Arial"/>
            </a:endParaRPr>
          </a:p>
        </p:txBody>
      </p:sp>
      <p:sp>
        <p:nvSpPr>
          <p:cNvPr id="678" name="Google Shape;678;p28"/>
          <p:cNvSpPr/>
          <p:nvPr/>
        </p:nvSpPr>
        <p:spPr>
          <a:xfrm>
            <a:off x="10802779" y="5687616"/>
            <a:ext cx="2799397" cy="36290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2-5%</a:t>
            </a:r>
            <a:endParaRPr sz="1750" b="0" i="0" u="none" strike="noStrike" cap="non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sp>
        <p:nvSpPr>
          <p:cNvPr id="683" name="Google Shape;683;p29"/>
          <p:cNvSpPr txBox="1">
            <a:spLocks noGrp="1"/>
          </p:cNvSpPr>
          <p:nvPr>
            <p:ph type="body" idx="4294967295"/>
          </p:nvPr>
        </p:nvSpPr>
        <p:spPr>
          <a:xfrm>
            <a:off x="609600" y="1264126"/>
            <a:ext cx="10972800" cy="4731427"/>
          </a:xfrm>
          <a:prstGeom prst="rect">
            <a:avLst/>
          </a:prstGeom>
          <a:noFill/>
          <a:ln>
            <a:noFill/>
          </a:ln>
        </p:spPr>
        <p:txBody>
          <a:bodyPr spcFirstLastPara="1" wrap="square" lIns="91425" tIns="91425" rIns="91425" bIns="91425" anchor="t" anchorCtr="0">
            <a:noAutofit/>
          </a:bodyPr>
          <a:lstStyle/>
          <a:p>
            <a:pPr marL="186262" lvl="0" indent="0" algn="just" rtl="0">
              <a:lnSpc>
                <a:spcPct val="125000"/>
              </a:lnSpc>
              <a:spcBef>
                <a:spcPts val="0"/>
              </a:spcBef>
              <a:spcAft>
                <a:spcPts val="0"/>
              </a:spcAft>
              <a:buSzPts val="1400"/>
              <a:buNone/>
            </a:pPr>
            <a:r>
              <a:rPr lang="en-US" b="1">
                <a:solidFill>
                  <a:schemeClr val="dk1"/>
                </a:solidFill>
              </a:rPr>
              <a:t>Sử dụng nhiên liệu thay thế</a:t>
            </a:r>
            <a:endParaRPr b="1">
              <a:solidFill>
                <a:schemeClr val="dk1"/>
              </a:solidFill>
            </a:endParaRPr>
          </a:p>
          <a:p>
            <a:pPr marL="1147205" lvl="0" indent="-423323" algn="just" rtl="0">
              <a:lnSpc>
                <a:spcPct val="125000"/>
              </a:lnSpc>
              <a:spcBef>
                <a:spcPts val="0"/>
              </a:spcBef>
              <a:spcAft>
                <a:spcPts val="0"/>
              </a:spcAft>
              <a:buSzPts val="1400"/>
              <a:buFont typeface="Noto Sans Symbols"/>
              <a:buChar char="⮚"/>
            </a:pPr>
            <a:r>
              <a:rPr lang="en-US">
                <a:solidFill>
                  <a:schemeClr val="dk1"/>
                </a:solidFill>
              </a:rPr>
              <a:t>Nhiên liệu sinh học: Viên nén gỗ, rơm rạ, vỏ trấu.</a:t>
            </a:r>
            <a:endParaRPr/>
          </a:p>
          <a:p>
            <a:pPr marL="1147205" lvl="0" indent="-423323" algn="just" rtl="0">
              <a:lnSpc>
                <a:spcPct val="125000"/>
              </a:lnSpc>
              <a:spcBef>
                <a:spcPts val="0"/>
              </a:spcBef>
              <a:spcAft>
                <a:spcPts val="0"/>
              </a:spcAft>
              <a:buSzPts val="1400"/>
              <a:buFont typeface="Noto Sans Symbols"/>
              <a:buChar char="⮚"/>
            </a:pPr>
            <a:r>
              <a:rPr lang="en-US">
                <a:solidFill>
                  <a:schemeClr val="dk1"/>
                </a:solidFill>
              </a:rPr>
              <a:t>Đồng xử lý rác thải: Lốp xe, rác sinh hoạt.</a:t>
            </a:r>
            <a:endParaRPr/>
          </a:p>
          <a:p>
            <a:pPr marL="1147205" lvl="0" indent="-423323" algn="just" rtl="0">
              <a:lnSpc>
                <a:spcPct val="125000"/>
              </a:lnSpc>
              <a:spcBef>
                <a:spcPts val="0"/>
              </a:spcBef>
              <a:spcAft>
                <a:spcPts val="0"/>
              </a:spcAft>
              <a:buSzPts val="1400"/>
              <a:buFont typeface="Noto Sans Symbols"/>
              <a:buChar char="⮚"/>
            </a:pPr>
            <a:r>
              <a:rPr lang="en-US">
                <a:solidFill>
                  <a:schemeClr val="dk1"/>
                </a:solidFill>
              </a:rPr>
              <a:t>Lợi ích: Giảm chi phí và phát thải CO₂.</a:t>
            </a:r>
            <a:endParaRPr/>
          </a:p>
          <a:p>
            <a:pPr marL="186262" lvl="0" indent="0" algn="just" rtl="0">
              <a:lnSpc>
                <a:spcPct val="125000"/>
              </a:lnSpc>
              <a:spcBef>
                <a:spcPts val="0"/>
              </a:spcBef>
              <a:spcAft>
                <a:spcPts val="0"/>
              </a:spcAft>
              <a:buSzPts val="1400"/>
              <a:buNone/>
            </a:pPr>
            <a:r>
              <a:rPr lang="en-US" b="1">
                <a:solidFill>
                  <a:schemeClr val="dk1"/>
                </a:solidFill>
              </a:rPr>
              <a:t>Cải tiến công nghệ nghiền</a:t>
            </a:r>
            <a:endParaRPr b="1">
              <a:solidFill>
                <a:schemeClr val="dk1"/>
              </a:solidFill>
            </a:endParaRPr>
          </a:p>
          <a:p>
            <a:pPr marL="1147205" lvl="0" indent="-423323" algn="just" rtl="0">
              <a:lnSpc>
                <a:spcPct val="125000"/>
              </a:lnSpc>
              <a:spcBef>
                <a:spcPts val="0"/>
              </a:spcBef>
              <a:spcAft>
                <a:spcPts val="0"/>
              </a:spcAft>
              <a:buSzPts val="1400"/>
              <a:buFont typeface="Noto Sans Symbols"/>
              <a:buChar char="⮚"/>
            </a:pPr>
            <a:r>
              <a:rPr lang="en-US">
                <a:solidFill>
                  <a:schemeClr val="dk1"/>
                </a:solidFill>
              </a:rPr>
              <a:t>Sử dụng máy nghiền đứng thay cho máy nghiền bi.</a:t>
            </a:r>
            <a:endParaRPr/>
          </a:p>
          <a:p>
            <a:pPr marL="1147205" lvl="0" indent="-423323" algn="just" rtl="0">
              <a:lnSpc>
                <a:spcPct val="125000"/>
              </a:lnSpc>
              <a:spcBef>
                <a:spcPts val="0"/>
              </a:spcBef>
              <a:spcAft>
                <a:spcPts val="0"/>
              </a:spcAft>
              <a:buSzPts val="1400"/>
              <a:buFont typeface="Noto Sans Symbols"/>
              <a:buChar char="⮚"/>
            </a:pPr>
            <a:r>
              <a:rPr lang="en-US">
                <a:solidFill>
                  <a:schemeClr val="dk1"/>
                </a:solidFill>
              </a:rPr>
              <a:t>Lắp đặt biến tần để giảm tiêu thụ điện năng.</a:t>
            </a:r>
            <a:endParaRPr/>
          </a:p>
          <a:p>
            <a:pPr marL="1147205" lvl="0" indent="-423323" algn="just" rtl="0">
              <a:lnSpc>
                <a:spcPct val="125000"/>
              </a:lnSpc>
              <a:spcBef>
                <a:spcPts val="0"/>
              </a:spcBef>
              <a:spcAft>
                <a:spcPts val="0"/>
              </a:spcAft>
              <a:buSzPts val="1400"/>
              <a:buFont typeface="Noto Sans Symbols"/>
              <a:buChar char="⮚"/>
            </a:pPr>
            <a:r>
              <a:rPr lang="en-US">
                <a:solidFill>
                  <a:schemeClr val="dk1"/>
                </a:solidFill>
              </a:rPr>
              <a:t>Lợi ích: Tiết kiệm 20-30% điện năng.</a:t>
            </a:r>
            <a:endParaRPr/>
          </a:p>
          <a:p>
            <a:pPr marL="186262" lvl="0" indent="0" algn="just" rtl="0">
              <a:lnSpc>
                <a:spcPct val="125000"/>
              </a:lnSpc>
              <a:spcBef>
                <a:spcPts val="0"/>
              </a:spcBef>
              <a:spcAft>
                <a:spcPts val="0"/>
              </a:spcAft>
              <a:buSzPts val="1400"/>
              <a:buNone/>
            </a:pPr>
            <a:r>
              <a:rPr lang="en-US" b="1">
                <a:solidFill>
                  <a:schemeClr val="dk1"/>
                </a:solidFill>
              </a:rPr>
              <a:t>Quản lý và bảo trì thiết bị hiệu quả</a:t>
            </a:r>
            <a:endParaRPr b="1">
              <a:solidFill>
                <a:schemeClr val="dk1"/>
              </a:solidFill>
            </a:endParaRPr>
          </a:p>
          <a:p>
            <a:pPr marL="1064657" lvl="0" indent="-423323" algn="just" rtl="0">
              <a:lnSpc>
                <a:spcPct val="125000"/>
              </a:lnSpc>
              <a:spcBef>
                <a:spcPts val="0"/>
              </a:spcBef>
              <a:spcAft>
                <a:spcPts val="0"/>
              </a:spcAft>
              <a:buSzPts val="1400"/>
              <a:buFont typeface="Noto Sans Symbols"/>
              <a:buChar char="⮚"/>
            </a:pPr>
            <a:r>
              <a:rPr lang="en-US">
                <a:solidFill>
                  <a:schemeClr val="dk1"/>
                </a:solidFill>
              </a:rPr>
              <a:t>Bảo trì định kỳ để duy trì hiệu suất thiết bị.</a:t>
            </a:r>
            <a:endParaRPr/>
          </a:p>
          <a:p>
            <a:pPr marL="1064657" lvl="0" indent="-423323" algn="just" rtl="0">
              <a:lnSpc>
                <a:spcPct val="125000"/>
              </a:lnSpc>
              <a:spcBef>
                <a:spcPts val="0"/>
              </a:spcBef>
              <a:spcAft>
                <a:spcPts val="0"/>
              </a:spcAft>
              <a:buSzPts val="1400"/>
              <a:buFont typeface="Noto Sans Symbols"/>
              <a:buChar char="⮚"/>
            </a:pPr>
            <a:r>
              <a:rPr lang="en-US">
                <a:solidFill>
                  <a:schemeClr val="dk1"/>
                </a:solidFill>
              </a:rPr>
              <a:t>Lắp đặt hệ thống giám sát tiêu thụ năng lượng.</a:t>
            </a:r>
            <a:endParaRPr/>
          </a:p>
          <a:p>
            <a:pPr marL="1064657" lvl="0" indent="-423323" algn="just" rtl="0">
              <a:lnSpc>
                <a:spcPct val="125000"/>
              </a:lnSpc>
              <a:spcBef>
                <a:spcPts val="0"/>
              </a:spcBef>
              <a:spcAft>
                <a:spcPts val="0"/>
              </a:spcAft>
              <a:buSzPts val="1400"/>
              <a:buFont typeface="Noto Sans Symbols"/>
              <a:buChar char="⮚"/>
            </a:pPr>
            <a:r>
              <a:rPr lang="en-US">
                <a:solidFill>
                  <a:schemeClr val="dk1"/>
                </a:solidFill>
              </a:rPr>
              <a:t>Lợi ích: Giảm lãng phí năng lượng.</a:t>
            </a:r>
            <a:endParaRPr/>
          </a:p>
          <a:p>
            <a:pPr marL="723882" lvl="0" indent="0" algn="just" rtl="0">
              <a:lnSpc>
                <a:spcPct val="125000"/>
              </a:lnSpc>
              <a:spcBef>
                <a:spcPts val="0"/>
              </a:spcBef>
              <a:spcAft>
                <a:spcPts val="0"/>
              </a:spcAft>
              <a:buSzPts val="1400"/>
              <a:buNone/>
            </a:pPr>
            <a:endParaRPr>
              <a:solidFill>
                <a:schemeClr val="dk1"/>
              </a:solidFill>
            </a:endParaRPr>
          </a:p>
        </p:txBody>
      </p:sp>
      <p:sp>
        <p:nvSpPr>
          <p:cNvPr id="684" name="Google Shape;684;p29"/>
          <p:cNvSpPr txBox="1"/>
          <p:nvPr/>
        </p:nvSpPr>
        <p:spPr>
          <a:xfrm>
            <a:off x="609600" y="690021"/>
            <a:ext cx="11125200"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400" b="1" i="0" u="none" strike="noStrike" cap="none">
                <a:solidFill>
                  <a:srgbClr val="327176"/>
                </a:solidFill>
                <a:latin typeface="Arial"/>
                <a:ea typeface="Arial"/>
                <a:cs typeface="Arial"/>
                <a:sym typeface="Arial"/>
              </a:rPr>
              <a:t>9. GIẢI PHÁP TIẾT KIỆM NĂNG LƯỢNG TRONG NGÀNH XI MĂNG</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689" name="Google Shape;689;p30"/>
          <p:cNvSpPr txBox="1"/>
          <p:nvPr/>
        </p:nvSpPr>
        <p:spPr>
          <a:xfrm>
            <a:off x="390667" y="1273671"/>
            <a:ext cx="5329650"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800" b="1" i="0" u="none" strike="noStrike" cap="none">
                <a:solidFill>
                  <a:srgbClr val="384926"/>
                </a:solidFill>
                <a:latin typeface="Arial"/>
                <a:ea typeface="Arial"/>
                <a:cs typeface="Arial"/>
                <a:sym typeface="Arial"/>
              </a:rPr>
              <a:t>Giải pháp công nghệ lò nung </a:t>
            </a:r>
            <a:endParaRPr/>
          </a:p>
        </p:txBody>
      </p:sp>
      <p:sp>
        <p:nvSpPr>
          <p:cNvPr id="690" name="Google Shape;690;p30"/>
          <p:cNvSpPr/>
          <p:nvPr/>
        </p:nvSpPr>
        <p:spPr>
          <a:xfrm>
            <a:off x="390667" y="1768871"/>
            <a:ext cx="3601229" cy="2828645"/>
          </a:xfrm>
          <a:prstGeom prst="roundRect">
            <a:avLst>
              <a:gd name="adj" fmla="val 1237"/>
            </a:avLst>
          </a:prstGeom>
          <a:solidFill>
            <a:srgbClr val="EDEBE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691" name="Google Shape;691;p30"/>
          <p:cNvSpPr/>
          <p:nvPr/>
        </p:nvSpPr>
        <p:spPr>
          <a:xfrm>
            <a:off x="617482" y="1824349"/>
            <a:ext cx="3294118" cy="159267"/>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dirty="0" err="1">
                <a:solidFill>
                  <a:srgbClr val="161613"/>
                </a:solidFill>
                <a:latin typeface="Arial"/>
                <a:ea typeface="Arial"/>
                <a:cs typeface="Arial"/>
                <a:sym typeface="Arial"/>
              </a:rPr>
              <a:t>Tối</a:t>
            </a:r>
            <a:r>
              <a:rPr lang="en-US" sz="2200" b="0" i="0" u="none" strike="noStrike" cap="none" dirty="0">
                <a:solidFill>
                  <a:srgbClr val="161613"/>
                </a:solidFill>
                <a:latin typeface="Arial"/>
                <a:ea typeface="Arial"/>
                <a:cs typeface="Arial"/>
                <a:sym typeface="Arial"/>
              </a:rPr>
              <a:t> </a:t>
            </a:r>
            <a:r>
              <a:rPr lang="en-US" sz="2200" b="0" i="0" u="none" strike="noStrike" cap="none" dirty="0" err="1">
                <a:solidFill>
                  <a:srgbClr val="161613"/>
                </a:solidFill>
                <a:latin typeface="Arial"/>
                <a:ea typeface="Arial"/>
                <a:cs typeface="Arial"/>
                <a:sym typeface="Arial"/>
              </a:rPr>
              <a:t>ưu</a:t>
            </a:r>
            <a:r>
              <a:rPr lang="en-US" sz="2200" b="0" i="0" u="none" strike="noStrike" cap="none" dirty="0">
                <a:solidFill>
                  <a:srgbClr val="161613"/>
                </a:solidFill>
                <a:latin typeface="Arial"/>
                <a:ea typeface="Arial"/>
                <a:cs typeface="Arial"/>
                <a:sym typeface="Arial"/>
              </a:rPr>
              <a:t> </a:t>
            </a:r>
            <a:r>
              <a:rPr lang="en-US" sz="2200" b="0" i="0" u="none" strike="noStrike" cap="none" dirty="0" err="1">
                <a:solidFill>
                  <a:srgbClr val="161613"/>
                </a:solidFill>
                <a:latin typeface="Arial"/>
                <a:ea typeface="Arial"/>
                <a:cs typeface="Arial"/>
                <a:sym typeface="Arial"/>
              </a:rPr>
              <a:t>hóa</a:t>
            </a:r>
            <a:r>
              <a:rPr lang="en-US" sz="2200" b="0" i="0" u="none" strike="noStrike" cap="none" dirty="0">
                <a:solidFill>
                  <a:srgbClr val="161613"/>
                </a:solidFill>
                <a:latin typeface="Arial"/>
                <a:ea typeface="Arial"/>
                <a:cs typeface="Arial"/>
                <a:sym typeface="Arial"/>
              </a:rPr>
              <a:t> </a:t>
            </a:r>
            <a:r>
              <a:rPr lang="en-US" sz="2200" b="0" i="0" u="none" strike="noStrike" cap="none" dirty="0" err="1">
                <a:solidFill>
                  <a:srgbClr val="161613"/>
                </a:solidFill>
                <a:latin typeface="Arial"/>
                <a:ea typeface="Arial"/>
                <a:cs typeface="Arial"/>
                <a:sym typeface="Arial"/>
              </a:rPr>
              <a:t>quá</a:t>
            </a:r>
            <a:r>
              <a:rPr lang="en-US" sz="2200" b="0" i="0" u="none" strike="noStrike" cap="none" dirty="0">
                <a:solidFill>
                  <a:srgbClr val="161613"/>
                </a:solidFill>
                <a:latin typeface="Arial"/>
                <a:ea typeface="Arial"/>
                <a:cs typeface="Arial"/>
                <a:sym typeface="Arial"/>
              </a:rPr>
              <a:t> </a:t>
            </a:r>
            <a:r>
              <a:rPr lang="en-US" sz="2200" b="0" i="0" u="none" strike="noStrike" cap="none" dirty="0" err="1">
                <a:solidFill>
                  <a:srgbClr val="161613"/>
                </a:solidFill>
                <a:latin typeface="Arial"/>
                <a:ea typeface="Arial"/>
                <a:cs typeface="Arial"/>
                <a:sym typeface="Arial"/>
              </a:rPr>
              <a:t>trình</a:t>
            </a:r>
            <a:r>
              <a:rPr lang="en-US" sz="2200" b="0" i="0" u="none" strike="noStrike" cap="none" dirty="0">
                <a:solidFill>
                  <a:srgbClr val="161613"/>
                </a:solidFill>
                <a:latin typeface="Arial"/>
                <a:ea typeface="Arial"/>
                <a:cs typeface="Arial"/>
                <a:sym typeface="Arial"/>
              </a:rPr>
              <a:t> </a:t>
            </a:r>
            <a:r>
              <a:rPr lang="en-US" sz="2200" b="0" i="0" u="none" strike="noStrike" cap="none" dirty="0" err="1">
                <a:solidFill>
                  <a:srgbClr val="161613"/>
                </a:solidFill>
                <a:latin typeface="Arial"/>
                <a:ea typeface="Arial"/>
                <a:cs typeface="Arial"/>
                <a:sym typeface="Arial"/>
              </a:rPr>
              <a:t>nung</a:t>
            </a:r>
            <a:endParaRPr sz="2200" b="0" i="0" u="none" strike="noStrike" cap="none" dirty="0">
              <a:solidFill>
                <a:srgbClr val="000000"/>
              </a:solidFill>
              <a:latin typeface="Arial"/>
              <a:ea typeface="Arial"/>
              <a:cs typeface="Arial"/>
              <a:sym typeface="Arial"/>
            </a:endParaRPr>
          </a:p>
        </p:txBody>
      </p:sp>
      <p:sp>
        <p:nvSpPr>
          <p:cNvPr id="692" name="Google Shape;692;p30"/>
          <p:cNvSpPr/>
          <p:nvPr/>
        </p:nvSpPr>
        <p:spPr>
          <a:xfrm>
            <a:off x="617482" y="2564761"/>
            <a:ext cx="2661862" cy="1451610"/>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Điều chỉnh thông số vận hành để đạt hiệu suất nhiệt tối ưu, giảm tiêu hao năng lượng và duy trì chất lượng sản phẩm.</a:t>
            </a:r>
            <a:endParaRPr sz="1750" b="0" i="0" u="none" strike="noStrike" cap="none">
              <a:solidFill>
                <a:srgbClr val="000000"/>
              </a:solidFill>
              <a:latin typeface="Arial"/>
              <a:ea typeface="Arial"/>
              <a:cs typeface="Arial"/>
              <a:sym typeface="Arial"/>
            </a:endParaRPr>
          </a:p>
        </p:txBody>
      </p:sp>
      <p:sp>
        <p:nvSpPr>
          <p:cNvPr id="693" name="Google Shape;693;p30"/>
          <p:cNvSpPr/>
          <p:nvPr/>
        </p:nvSpPr>
        <p:spPr>
          <a:xfrm>
            <a:off x="4813840" y="1768871"/>
            <a:ext cx="2984486" cy="2828645"/>
          </a:xfrm>
          <a:prstGeom prst="roundRect">
            <a:avLst>
              <a:gd name="adj" fmla="val 1237"/>
            </a:avLst>
          </a:prstGeom>
          <a:solidFill>
            <a:srgbClr val="EDEBE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694" name="Google Shape;694;p30"/>
          <p:cNvSpPr/>
          <p:nvPr/>
        </p:nvSpPr>
        <p:spPr>
          <a:xfrm>
            <a:off x="4975152" y="1909741"/>
            <a:ext cx="2661862" cy="70866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dirty="0" err="1">
                <a:solidFill>
                  <a:srgbClr val="161613"/>
                </a:solidFill>
                <a:latin typeface="Arial"/>
                <a:ea typeface="Arial"/>
                <a:cs typeface="Arial"/>
                <a:sym typeface="Arial"/>
              </a:rPr>
              <a:t>Cải</a:t>
            </a:r>
            <a:r>
              <a:rPr lang="en-US" sz="2200" b="0" i="0" u="none" strike="noStrike" cap="none" dirty="0">
                <a:solidFill>
                  <a:srgbClr val="161613"/>
                </a:solidFill>
                <a:latin typeface="Arial"/>
                <a:ea typeface="Arial"/>
                <a:cs typeface="Arial"/>
                <a:sym typeface="Arial"/>
              </a:rPr>
              <a:t> </a:t>
            </a:r>
            <a:r>
              <a:rPr lang="en-US" sz="2200" b="0" i="0" u="none" strike="noStrike" cap="none" dirty="0" err="1">
                <a:solidFill>
                  <a:srgbClr val="161613"/>
                </a:solidFill>
                <a:latin typeface="Arial"/>
                <a:ea typeface="Arial"/>
                <a:cs typeface="Arial"/>
                <a:sym typeface="Arial"/>
              </a:rPr>
              <a:t>tạo</a:t>
            </a:r>
            <a:r>
              <a:rPr lang="en-US" sz="2200" b="0" i="0" u="none" strike="noStrike" cap="none" dirty="0">
                <a:solidFill>
                  <a:srgbClr val="161613"/>
                </a:solidFill>
                <a:latin typeface="Arial"/>
                <a:ea typeface="Arial"/>
                <a:cs typeface="Arial"/>
                <a:sym typeface="Arial"/>
              </a:rPr>
              <a:t> </a:t>
            </a:r>
            <a:r>
              <a:rPr lang="en-US" sz="2200" b="0" i="0" u="none" strike="noStrike" cap="none" dirty="0" err="1">
                <a:solidFill>
                  <a:srgbClr val="161613"/>
                </a:solidFill>
                <a:latin typeface="Arial"/>
                <a:ea typeface="Arial"/>
                <a:cs typeface="Arial"/>
                <a:sym typeface="Arial"/>
              </a:rPr>
              <a:t>buồng</a:t>
            </a:r>
            <a:r>
              <a:rPr lang="en-US" sz="2200" b="0" i="0" u="none" strike="noStrike" cap="none" dirty="0">
                <a:solidFill>
                  <a:srgbClr val="161613"/>
                </a:solidFill>
                <a:latin typeface="Arial"/>
                <a:ea typeface="Arial"/>
                <a:cs typeface="Arial"/>
                <a:sym typeface="Arial"/>
              </a:rPr>
              <a:t> </a:t>
            </a:r>
            <a:r>
              <a:rPr lang="en-US" sz="2200" b="0" i="0" u="none" strike="noStrike" cap="none" dirty="0" err="1">
                <a:solidFill>
                  <a:srgbClr val="161613"/>
                </a:solidFill>
                <a:latin typeface="Arial"/>
                <a:ea typeface="Arial"/>
                <a:cs typeface="Arial"/>
                <a:sym typeface="Arial"/>
              </a:rPr>
              <a:t>đốt</a:t>
            </a:r>
            <a:r>
              <a:rPr lang="en-US" sz="2200" b="0" i="0" u="none" strike="noStrike" cap="none" dirty="0">
                <a:solidFill>
                  <a:srgbClr val="161613"/>
                </a:solidFill>
                <a:latin typeface="Arial"/>
                <a:ea typeface="Arial"/>
                <a:cs typeface="Arial"/>
                <a:sym typeface="Arial"/>
              </a:rPr>
              <a:t> </a:t>
            </a:r>
            <a:r>
              <a:rPr lang="en-US" sz="2200" b="0" i="0" u="none" strike="noStrike" cap="none" dirty="0" err="1">
                <a:solidFill>
                  <a:srgbClr val="161613"/>
                </a:solidFill>
                <a:latin typeface="Arial"/>
                <a:ea typeface="Arial"/>
                <a:cs typeface="Arial"/>
                <a:sym typeface="Arial"/>
              </a:rPr>
              <a:t>và</a:t>
            </a:r>
            <a:r>
              <a:rPr lang="en-US" sz="2200" b="0" i="0" u="none" strike="noStrike" cap="none" dirty="0">
                <a:solidFill>
                  <a:srgbClr val="161613"/>
                </a:solidFill>
                <a:latin typeface="Arial"/>
                <a:ea typeface="Arial"/>
                <a:cs typeface="Arial"/>
                <a:sym typeface="Arial"/>
              </a:rPr>
              <a:t> </a:t>
            </a:r>
            <a:r>
              <a:rPr lang="en-US" sz="2200" b="0" i="0" u="none" strike="noStrike" cap="none" dirty="0" err="1">
                <a:solidFill>
                  <a:srgbClr val="161613"/>
                </a:solidFill>
                <a:latin typeface="Arial"/>
                <a:ea typeface="Arial"/>
                <a:cs typeface="Arial"/>
                <a:sym typeface="Arial"/>
              </a:rPr>
              <a:t>vòi</a:t>
            </a:r>
            <a:r>
              <a:rPr lang="en-US" sz="2200" b="0" i="0" u="none" strike="noStrike" cap="none" dirty="0">
                <a:solidFill>
                  <a:srgbClr val="161613"/>
                </a:solidFill>
                <a:latin typeface="Arial"/>
                <a:ea typeface="Arial"/>
                <a:cs typeface="Arial"/>
                <a:sym typeface="Arial"/>
              </a:rPr>
              <a:t> </a:t>
            </a:r>
            <a:r>
              <a:rPr lang="en-US" sz="2200" b="0" i="0" u="none" strike="noStrike" cap="none" dirty="0" err="1">
                <a:solidFill>
                  <a:srgbClr val="161613"/>
                </a:solidFill>
                <a:latin typeface="Arial"/>
                <a:ea typeface="Arial"/>
                <a:cs typeface="Arial"/>
                <a:sym typeface="Arial"/>
              </a:rPr>
              <a:t>đốt</a:t>
            </a:r>
            <a:endParaRPr sz="2200" b="0" i="0" u="none" strike="noStrike" cap="none" dirty="0">
              <a:solidFill>
                <a:srgbClr val="000000"/>
              </a:solidFill>
              <a:latin typeface="Arial"/>
              <a:ea typeface="Arial"/>
              <a:cs typeface="Arial"/>
              <a:sym typeface="Arial"/>
            </a:endParaRPr>
          </a:p>
        </p:txBody>
      </p:sp>
      <p:sp>
        <p:nvSpPr>
          <p:cNvPr id="695" name="Google Shape;695;p30"/>
          <p:cNvSpPr/>
          <p:nvPr/>
        </p:nvSpPr>
        <p:spPr>
          <a:xfrm>
            <a:off x="5040654" y="2919091"/>
            <a:ext cx="2661862" cy="1088708"/>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Nâng cấp thiết kế buồng đốt và vòi phun để tăng hiệu quả cháy, giảm tiêu thụ nhiên liệu và phát thải.</a:t>
            </a:r>
            <a:endParaRPr sz="1750" b="0" i="0" u="none" strike="noStrike" cap="none">
              <a:solidFill>
                <a:srgbClr val="000000"/>
              </a:solidFill>
              <a:latin typeface="Arial"/>
              <a:ea typeface="Arial"/>
              <a:cs typeface="Arial"/>
              <a:sym typeface="Arial"/>
            </a:endParaRPr>
          </a:p>
        </p:txBody>
      </p:sp>
      <p:sp>
        <p:nvSpPr>
          <p:cNvPr id="696" name="Google Shape;696;p30"/>
          <p:cNvSpPr/>
          <p:nvPr/>
        </p:nvSpPr>
        <p:spPr>
          <a:xfrm>
            <a:off x="8485239" y="1768871"/>
            <a:ext cx="3305588" cy="2828645"/>
          </a:xfrm>
          <a:prstGeom prst="roundRect">
            <a:avLst>
              <a:gd name="adj" fmla="val 1237"/>
            </a:avLst>
          </a:prstGeom>
          <a:solidFill>
            <a:srgbClr val="EDEBE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697" name="Google Shape;697;p30"/>
          <p:cNvSpPr/>
          <p:nvPr/>
        </p:nvSpPr>
        <p:spPr>
          <a:xfrm>
            <a:off x="9038525" y="1897178"/>
            <a:ext cx="2661862" cy="70866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161613"/>
                </a:solidFill>
                <a:latin typeface="Arial"/>
                <a:ea typeface="Arial"/>
                <a:cs typeface="Arial"/>
                <a:sym typeface="Arial"/>
              </a:rPr>
              <a:t>Tăng tỷ lệ thay thế nhiên liệu</a:t>
            </a:r>
            <a:endParaRPr sz="2200" b="0" i="0" u="none" strike="noStrike" cap="none">
              <a:solidFill>
                <a:srgbClr val="000000"/>
              </a:solidFill>
              <a:latin typeface="Arial"/>
              <a:ea typeface="Arial"/>
              <a:cs typeface="Arial"/>
              <a:sym typeface="Arial"/>
            </a:endParaRPr>
          </a:p>
        </p:txBody>
      </p:sp>
      <p:sp>
        <p:nvSpPr>
          <p:cNvPr id="698" name="Google Shape;698;p30"/>
          <p:cNvSpPr/>
          <p:nvPr/>
        </p:nvSpPr>
        <p:spPr>
          <a:xfrm>
            <a:off x="9038525" y="2734145"/>
            <a:ext cx="2661862" cy="1451610"/>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Sử dụng RDF (nhiên liệu tái chế từ rác thải) và biomass (sinh khối) để thay thế một phần than đá truyền thống.</a:t>
            </a:r>
            <a:endParaRPr sz="1750" b="0" i="0" u="none" strike="noStrike" cap="none">
              <a:solidFill>
                <a:srgbClr val="000000"/>
              </a:solidFill>
              <a:latin typeface="Arial"/>
              <a:ea typeface="Arial"/>
              <a:cs typeface="Arial"/>
              <a:sym typeface="Arial"/>
            </a:endParaRPr>
          </a:p>
        </p:txBody>
      </p:sp>
      <p:sp>
        <p:nvSpPr>
          <p:cNvPr id="699" name="Google Shape;699;p30"/>
          <p:cNvSpPr/>
          <p:nvPr/>
        </p:nvSpPr>
        <p:spPr>
          <a:xfrm>
            <a:off x="390668" y="4852666"/>
            <a:ext cx="11712842" cy="1184341"/>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Các giải pháp công nghệ cho lò nung clinker có thể mang lại mức tiết kiệm năng lượng từ 5-10%. Đây là khu vực tiêu thụ năng lượng lớn nhất trong nhà máy xi măng, do đó những cải tiến nhỏ cũng có thể mang lại hiệu quả đáng kể.</a:t>
            </a:r>
            <a:endParaRPr sz="1750" b="0" i="0" u="none" strike="noStrike" cap="none">
              <a:solidFill>
                <a:srgbClr val="000000"/>
              </a:solidFill>
              <a:latin typeface="Arial"/>
              <a:ea typeface="Arial"/>
              <a:cs typeface="Arial"/>
              <a:sym typeface="Arial"/>
            </a:endParaRPr>
          </a:p>
        </p:txBody>
      </p:sp>
      <p:sp>
        <p:nvSpPr>
          <p:cNvPr id="700" name="Google Shape;700;p30"/>
          <p:cNvSpPr txBox="1"/>
          <p:nvPr/>
        </p:nvSpPr>
        <p:spPr>
          <a:xfrm>
            <a:off x="617482" y="697048"/>
            <a:ext cx="11125200"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400" b="1" i="0" u="none" strike="noStrike" cap="none">
                <a:solidFill>
                  <a:srgbClr val="327176"/>
                </a:solidFill>
                <a:latin typeface="Arial"/>
                <a:ea typeface="Arial"/>
                <a:cs typeface="Arial"/>
                <a:sym typeface="Arial"/>
              </a:rPr>
              <a:t>9. GIẢI PHÁP TIẾT KIỆM NĂNG LƯỢNG TRONG NGÀNH XI MĂNG</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04"/>
        <p:cNvGrpSpPr/>
        <p:nvPr/>
      </p:nvGrpSpPr>
      <p:grpSpPr>
        <a:xfrm>
          <a:off x="0" y="0"/>
          <a:ext cx="0" cy="0"/>
          <a:chOff x="0" y="0"/>
          <a:chExt cx="0" cy="0"/>
        </a:xfrm>
      </p:grpSpPr>
      <p:sp>
        <p:nvSpPr>
          <p:cNvPr id="705" name="Google Shape;705;p31"/>
          <p:cNvSpPr txBox="1"/>
          <p:nvPr/>
        </p:nvSpPr>
        <p:spPr>
          <a:xfrm>
            <a:off x="346040" y="1218551"/>
            <a:ext cx="4605353"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400" b="1" i="0" u="none" strike="noStrike" cap="none">
                <a:solidFill>
                  <a:srgbClr val="384926"/>
                </a:solidFill>
                <a:latin typeface="Arial"/>
                <a:ea typeface="Arial"/>
                <a:cs typeface="Arial"/>
                <a:sym typeface="Arial"/>
              </a:rPr>
              <a:t>Nâng cấp thiết bị phụ trợ</a:t>
            </a:r>
            <a:endParaRPr sz="2400" b="1" i="0" u="none" strike="noStrike" cap="none">
              <a:solidFill>
                <a:srgbClr val="384926"/>
              </a:solidFill>
              <a:latin typeface="Arial"/>
              <a:ea typeface="Arial"/>
              <a:cs typeface="Arial"/>
              <a:sym typeface="Arial"/>
            </a:endParaRPr>
          </a:p>
        </p:txBody>
      </p:sp>
      <p:sp>
        <p:nvSpPr>
          <p:cNvPr id="706" name="Google Shape;706;p31"/>
          <p:cNvSpPr/>
          <p:nvPr/>
        </p:nvSpPr>
        <p:spPr>
          <a:xfrm>
            <a:off x="8265210" y="2427197"/>
            <a:ext cx="3366823" cy="2635015"/>
          </a:xfrm>
          <a:prstGeom prst="rect">
            <a:avLst/>
          </a:prstGeom>
          <a:noFill/>
          <a:ln>
            <a:noFill/>
          </a:ln>
        </p:spPr>
        <p:txBody>
          <a:bodyPr spcFirstLastPara="1" wrap="square" lIns="0" tIns="0" rIns="0" bIns="0" anchor="t" anchorCtr="0">
            <a:noAutofit/>
          </a:bodyPr>
          <a:lstStyle/>
          <a:p>
            <a:pPr marL="0" marR="0" lvl="0" indent="0" algn="l" rtl="0">
              <a:lnSpc>
                <a:spcPct val="160000"/>
              </a:lnSpc>
              <a:spcBef>
                <a:spcPts val="0"/>
              </a:spcBef>
              <a:spcAft>
                <a:spcPts val="0"/>
              </a:spcAft>
              <a:buClr>
                <a:srgbClr val="000000"/>
              </a:buClr>
              <a:buSzPts val="1500"/>
              <a:buFont typeface="Arial"/>
              <a:buNone/>
            </a:pPr>
            <a:r>
              <a:rPr lang="en-US" sz="1500" b="0" i="0" u="none" strike="noStrike" cap="none">
                <a:solidFill>
                  <a:srgbClr val="161613"/>
                </a:solidFill>
                <a:latin typeface="Arial"/>
                <a:ea typeface="Arial"/>
                <a:cs typeface="Arial"/>
                <a:sym typeface="Arial"/>
              </a:rPr>
              <a:t>Việc nâng cấp các thiết bị phụ trợ như quạt, bơm, hệ thống khí nén và chiếu sáng có thể giúp tiết kiệm 10-15% điện năng tiêu thụ cho các hệ thống này. Đặc biệt, việc lắp đặt biến tần VSD cho các động cơ lớn mang lại hiệu quả rõ rệt trong thời gian ngắn.</a:t>
            </a:r>
            <a:endParaRPr sz="1500" b="0" i="0" u="none" strike="noStrike" cap="none">
              <a:solidFill>
                <a:srgbClr val="000000"/>
              </a:solidFill>
              <a:latin typeface="Arial"/>
              <a:ea typeface="Arial"/>
              <a:cs typeface="Arial"/>
              <a:sym typeface="Arial"/>
            </a:endParaRPr>
          </a:p>
        </p:txBody>
      </p:sp>
      <p:sp>
        <p:nvSpPr>
          <p:cNvPr id="707" name="Google Shape;707;p31"/>
          <p:cNvSpPr/>
          <p:nvPr/>
        </p:nvSpPr>
        <p:spPr>
          <a:xfrm>
            <a:off x="906796" y="2427197"/>
            <a:ext cx="2409706" cy="301228"/>
          </a:xfrm>
          <a:prstGeom prst="rect">
            <a:avLst/>
          </a:prstGeom>
          <a:noFill/>
          <a:ln>
            <a:noFill/>
          </a:ln>
        </p:spPr>
        <p:txBody>
          <a:bodyPr spcFirstLastPara="1" wrap="square" lIns="0" tIns="0" rIns="0" bIns="0" anchor="t" anchorCtr="0">
            <a:noAutofit/>
          </a:bodyPr>
          <a:lstStyle/>
          <a:p>
            <a:pPr marL="0" marR="0" lvl="0" indent="0" algn="ctr" rtl="0">
              <a:lnSpc>
                <a:spcPct val="127027"/>
              </a:lnSpc>
              <a:spcBef>
                <a:spcPts val="0"/>
              </a:spcBef>
              <a:spcAft>
                <a:spcPts val="0"/>
              </a:spcAft>
              <a:buClr>
                <a:srgbClr val="000000"/>
              </a:buClr>
              <a:buSzPts val="1850"/>
              <a:buFont typeface="Arial"/>
              <a:buNone/>
            </a:pPr>
            <a:r>
              <a:rPr lang="en-US" sz="1850" b="0" i="0" u="none" strike="noStrike" cap="none">
                <a:solidFill>
                  <a:srgbClr val="161613"/>
                </a:solidFill>
                <a:latin typeface="Arial"/>
                <a:ea typeface="Arial"/>
                <a:cs typeface="Arial"/>
                <a:sym typeface="Arial"/>
              </a:rPr>
              <a:t>Quạt công nghiệp</a:t>
            </a:r>
            <a:endParaRPr sz="1850" b="0" i="0" u="none" strike="noStrike" cap="none">
              <a:solidFill>
                <a:srgbClr val="000000"/>
              </a:solidFill>
              <a:latin typeface="Arial"/>
              <a:ea typeface="Arial"/>
              <a:cs typeface="Arial"/>
              <a:sym typeface="Arial"/>
            </a:endParaRPr>
          </a:p>
        </p:txBody>
      </p:sp>
      <p:sp>
        <p:nvSpPr>
          <p:cNvPr id="708" name="Google Shape;708;p31"/>
          <p:cNvSpPr/>
          <p:nvPr/>
        </p:nvSpPr>
        <p:spPr>
          <a:xfrm>
            <a:off x="559967" y="2844035"/>
            <a:ext cx="3103364" cy="925116"/>
          </a:xfrm>
          <a:prstGeom prst="rect">
            <a:avLst/>
          </a:prstGeom>
          <a:noFill/>
          <a:ln>
            <a:noFill/>
          </a:ln>
        </p:spPr>
        <p:txBody>
          <a:bodyPr spcFirstLastPara="1" wrap="square" lIns="0" tIns="0" rIns="0" bIns="0" anchor="t" anchorCtr="0">
            <a:noAutofit/>
          </a:bodyPr>
          <a:lstStyle/>
          <a:p>
            <a:pPr marL="0" marR="0" lvl="0" indent="0" algn="ctr" rtl="0">
              <a:lnSpc>
                <a:spcPct val="160000"/>
              </a:lnSpc>
              <a:spcBef>
                <a:spcPts val="0"/>
              </a:spcBef>
              <a:spcAft>
                <a:spcPts val="0"/>
              </a:spcAft>
              <a:buClr>
                <a:srgbClr val="000000"/>
              </a:buClr>
              <a:buSzPts val="1500"/>
              <a:buFont typeface="Arial"/>
              <a:buNone/>
            </a:pPr>
            <a:r>
              <a:rPr lang="en-US" sz="1500" b="0" i="0" u="none" strike="noStrike" cap="none">
                <a:solidFill>
                  <a:srgbClr val="161613"/>
                </a:solidFill>
                <a:latin typeface="Arial"/>
                <a:ea typeface="Arial"/>
                <a:cs typeface="Arial"/>
                <a:sym typeface="Arial"/>
              </a:rPr>
              <a:t>Thay thế bằng mô hình hiệu suất cao, lắp đặt biến tần VSD để điều chỉnh tốc độ theo nhu cầu thực tế</a:t>
            </a:r>
            <a:endParaRPr sz="1500" b="0" i="0" u="none" strike="noStrike" cap="none">
              <a:solidFill>
                <a:srgbClr val="000000"/>
              </a:solidFill>
              <a:latin typeface="Arial"/>
              <a:ea typeface="Arial"/>
              <a:cs typeface="Arial"/>
              <a:sym typeface="Arial"/>
            </a:endParaRPr>
          </a:p>
        </p:txBody>
      </p:sp>
      <p:sp>
        <p:nvSpPr>
          <p:cNvPr id="709" name="Google Shape;709;p31"/>
          <p:cNvSpPr/>
          <p:nvPr/>
        </p:nvSpPr>
        <p:spPr>
          <a:xfrm>
            <a:off x="4776178" y="2444522"/>
            <a:ext cx="2409706" cy="301228"/>
          </a:xfrm>
          <a:prstGeom prst="rect">
            <a:avLst/>
          </a:prstGeom>
          <a:noFill/>
          <a:ln>
            <a:noFill/>
          </a:ln>
        </p:spPr>
        <p:txBody>
          <a:bodyPr spcFirstLastPara="1" wrap="square" lIns="0" tIns="0" rIns="0" bIns="0" anchor="t" anchorCtr="0">
            <a:noAutofit/>
          </a:bodyPr>
          <a:lstStyle/>
          <a:p>
            <a:pPr marL="0" marR="0" lvl="0" indent="0" algn="ctr" rtl="0">
              <a:lnSpc>
                <a:spcPct val="127027"/>
              </a:lnSpc>
              <a:spcBef>
                <a:spcPts val="0"/>
              </a:spcBef>
              <a:spcAft>
                <a:spcPts val="0"/>
              </a:spcAft>
              <a:buClr>
                <a:srgbClr val="000000"/>
              </a:buClr>
              <a:buSzPts val="1850"/>
              <a:buFont typeface="Arial"/>
              <a:buNone/>
            </a:pPr>
            <a:r>
              <a:rPr lang="en-US" sz="1850" b="0" i="0" u="none" strike="noStrike" cap="none">
                <a:solidFill>
                  <a:srgbClr val="161613"/>
                </a:solidFill>
                <a:latin typeface="Arial"/>
                <a:ea typeface="Arial"/>
                <a:cs typeface="Arial"/>
                <a:sym typeface="Arial"/>
              </a:rPr>
              <a:t>Hệ thống bơm</a:t>
            </a:r>
            <a:endParaRPr sz="1850" b="0" i="0" u="none" strike="noStrike" cap="none">
              <a:solidFill>
                <a:srgbClr val="000000"/>
              </a:solidFill>
              <a:latin typeface="Arial"/>
              <a:ea typeface="Arial"/>
              <a:cs typeface="Arial"/>
              <a:sym typeface="Arial"/>
            </a:endParaRPr>
          </a:p>
        </p:txBody>
      </p:sp>
      <p:sp>
        <p:nvSpPr>
          <p:cNvPr id="710" name="Google Shape;710;p31"/>
          <p:cNvSpPr/>
          <p:nvPr/>
        </p:nvSpPr>
        <p:spPr>
          <a:xfrm>
            <a:off x="4501590" y="2883496"/>
            <a:ext cx="3103483" cy="925116"/>
          </a:xfrm>
          <a:prstGeom prst="rect">
            <a:avLst/>
          </a:prstGeom>
          <a:noFill/>
          <a:ln>
            <a:noFill/>
          </a:ln>
        </p:spPr>
        <p:txBody>
          <a:bodyPr spcFirstLastPara="1" wrap="square" lIns="0" tIns="0" rIns="0" bIns="0" anchor="t" anchorCtr="0">
            <a:noAutofit/>
          </a:bodyPr>
          <a:lstStyle/>
          <a:p>
            <a:pPr marL="0" marR="0" lvl="0" indent="0" algn="ctr" rtl="0">
              <a:lnSpc>
                <a:spcPct val="160000"/>
              </a:lnSpc>
              <a:spcBef>
                <a:spcPts val="0"/>
              </a:spcBef>
              <a:spcAft>
                <a:spcPts val="0"/>
              </a:spcAft>
              <a:buClr>
                <a:srgbClr val="000000"/>
              </a:buClr>
              <a:buSzPts val="1500"/>
              <a:buFont typeface="Arial"/>
              <a:buNone/>
            </a:pPr>
            <a:r>
              <a:rPr lang="en-US" sz="1500" b="0" i="0" u="none" strike="noStrike" cap="none">
                <a:solidFill>
                  <a:srgbClr val="161613"/>
                </a:solidFill>
                <a:latin typeface="Arial"/>
                <a:ea typeface="Arial"/>
                <a:cs typeface="Arial"/>
                <a:sym typeface="Arial"/>
              </a:rPr>
              <a:t>Nâng cấp động cơ và lắp đặt hệ thống điều khiển thông minh để tối ưu hóa hoạt động</a:t>
            </a:r>
            <a:endParaRPr sz="1500" b="0" i="0" u="none" strike="noStrike" cap="none">
              <a:solidFill>
                <a:srgbClr val="000000"/>
              </a:solidFill>
              <a:latin typeface="Arial"/>
              <a:ea typeface="Arial"/>
              <a:cs typeface="Arial"/>
              <a:sym typeface="Arial"/>
            </a:endParaRPr>
          </a:p>
        </p:txBody>
      </p:sp>
      <p:sp>
        <p:nvSpPr>
          <p:cNvPr id="711" name="Google Shape;711;p31"/>
          <p:cNvSpPr/>
          <p:nvPr/>
        </p:nvSpPr>
        <p:spPr>
          <a:xfrm>
            <a:off x="853459" y="4591009"/>
            <a:ext cx="2409706" cy="301228"/>
          </a:xfrm>
          <a:prstGeom prst="rect">
            <a:avLst/>
          </a:prstGeom>
          <a:noFill/>
          <a:ln>
            <a:noFill/>
          </a:ln>
        </p:spPr>
        <p:txBody>
          <a:bodyPr spcFirstLastPara="1" wrap="square" lIns="0" tIns="0" rIns="0" bIns="0" anchor="t" anchorCtr="0">
            <a:noAutofit/>
          </a:bodyPr>
          <a:lstStyle/>
          <a:p>
            <a:pPr marL="0" marR="0" lvl="0" indent="0" algn="ctr" rtl="0">
              <a:lnSpc>
                <a:spcPct val="127027"/>
              </a:lnSpc>
              <a:spcBef>
                <a:spcPts val="0"/>
              </a:spcBef>
              <a:spcAft>
                <a:spcPts val="0"/>
              </a:spcAft>
              <a:buClr>
                <a:srgbClr val="000000"/>
              </a:buClr>
              <a:buSzPts val="1850"/>
              <a:buFont typeface="Arial"/>
              <a:buNone/>
            </a:pPr>
            <a:r>
              <a:rPr lang="en-US" sz="1850" b="0" i="0" u="none" strike="noStrike" cap="none">
                <a:solidFill>
                  <a:srgbClr val="161613"/>
                </a:solidFill>
                <a:latin typeface="Arial"/>
                <a:ea typeface="Arial"/>
                <a:cs typeface="Arial"/>
                <a:sym typeface="Arial"/>
              </a:rPr>
              <a:t>Hệ thống khí nén</a:t>
            </a:r>
            <a:endParaRPr sz="1850" b="0" i="0" u="none" strike="noStrike" cap="none">
              <a:solidFill>
                <a:srgbClr val="000000"/>
              </a:solidFill>
              <a:latin typeface="Arial"/>
              <a:ea typeface="Arial"/>
              <a:cs typeface="Arial"/>
              <a:sym typeface="Arial"/>
            </a:endParaRPr>
          </a:p>
        </p:txBody>
      </p:sp>
      <p:sp>
        <p:nvSpPr>
          <p:cNvPr id="712" name="Google Shape;712;p31"/>
          <p:cNvSpPr/>
          <p:nvPr/>
        </p:nvSpPr>
        <p:spPr>
          <a:xfrm>
            <a:off x="506630" y="5007847"/>
            <a:ext cx="3103364" cy="925116"/>
          </a:xfrm>
          <a:prstGeom prst="rect">
            <a:avLst/>
          </a:prstGeom>
          <a:noFill/>
          <a:ln>
            <a:noFill/>
          </a:ln>
        </p:spPr>
        <p:txBody>
          <a:bodyPr spcFirstLastPara="1" wrap="square" lIns="0" tIns="0" rIns="0" bIns="0" anchor="t" anchorCtr="0">
            <a:noAutofit/>
          </a:bodyPr>
          <a:lstStyle/>
          <a:p>
            <a:pPr marL="0" marR="0" lvl="0" indent="0" algn="ctr" rtl="0">
              <a:lnSpc>
                <a:spcPct val="160000"/>
              </a:lnSpc>
              <a:spcBef>
                <a:spcPts val="0"/>
              </a:spcBef>
              <a:spcAft>
                <a:spcPts val="0"/>
              </a:spcAft>
              <a:buClr>
                <a:srgbClr val="000000"/>
              </a:buClr>
              <a:buSzPts val="1500"/>
              <a:buFont typeface="Arial"/>
              <a:buNone/>
            </a:pPr>
            <a:r>
              <a:rPr lang="en-US" sz="1500" b="0" i="0" u="none" strike="noStrike" cap="none">
                <a:solidFill>
                  <a:srgbClr val="161613"/>
                </a:solidFill>
                <a:latin typeface="Arial"/>
                <a:ea typeface="Arial"/>
                <a:cs typeface="Arial"/>
                <a:sym typeface="Arial"/>
              </a:rPr>
              <a:t>Kiểm soát rò rỉ và tối ưu hóa áp suất hoạt động để giảm tiêu thụ điện</a:t>
            </a:r>
            <a:endParaRPr sz="1500" b="0" i="0" u="none" strike="noStrike" cap="none">
              <a:solidFill>
                <a:srgbClr val="000000"/>
              </a:solidFill>
              <a:latin typeface="Arial"/>
              <a:ea typeface="Arial"/>
              <a:cs typeface="Arial"/>
              <a:sym typeface="Arial"/>
            </a:endParaRPr>
          </a:p>
        </p:txBody>
      </p:sp>
      <p:sp>
        <p:nvSpPr>
          <p:cNvPr id="713" name="Google Shape;713;p31"/>
          <p:cNvSpPr/>
          <p:nvPr/>
        </p:nvSpPr>
        <p:spPr>
          <a:xfrm>
            <a:off x="4776178" y="4591009"/>
            <a:ext cx="2409706" cy="301228"/>
          </a:xfrm>
          <a:prstGeom prst="rect">
            <a:avLst/>
          </a:prstGeom>
          <a:noFill/>
          <a:ln>
            <a:noFill/>
          </a:ln>
        </p:spPr>
        <p:txBody>
          <a:bodyPr spcFirstLastPara="1" wrap="square" lIns="0" tIns="0" rIns="0" bIns="0" anchor="t" anchorCtr="0">
            <a:noAutofit/>
          </a:bodyPr>
          <a:lstStyle/>
          <a:p>
            <a:pPr marL="0" marR="0" lvl="0" indent="0" algn="ctr" rtl="0">
              <a:lnSpc>
                <a:spcPct val="127027"/>
              </a:lnSpc>
              <a:spcBef>
                <a:spcPts val="0"/>
              </a:spcBef>
              <a:spcAft>
                <a:spcPts val="0"/>
              </a:spcAft>
              <a:buClr>
                <a:srgbClr val="000000"/>
              </a:buClr>
              <a:buSzPts val="1850"/>
              <a:buFont typeface="Arial"/>
              <a:buNone/>
            </a:pPr>
            <a:r>
              <a:rPr lang="en-US" sz="1850" b="0" i="0" u="none" strike="noStrike" cap="none">
                <a:solidFill>
                  <a:srgbClr val="161613"/>
                </a:solidFill>
                <a:latin typeface="Arial"/>
                <a:ea typeface="Arial"/>
                <a:cs typeface="Arial"/>
                <a:sym typeface="Arial"/>
              </a:rPr>
              <a:t>Hệ thống chiếu sáng</a:t>
            </a:r>
            <a:endParaRPr sz="1850" b="0" i="0" u="none" strike="noStrike" cap="none">
              <a:solidFill>
                <a:srgbClr val="000000"/>
              </a:solidFill>
              <a:latin typeface="Arial"/>
              <a:ea typeface="Arial"/>
              <a:cs typeface="Arial"/>
              <a:sym typeface="Arial"/>
            </a:endParaRPr>
          </a:p>
        </p:txBody>
      </p:sp>
      <p:sp>
        <p:nvSpPr>
          <p:cNvPr id="714" name="Google Shape;714;p31"/>
          <p:cNvSpPr/>
          <p:nvPr/>
        </p:nvSpPr>
        <p:spPr>
          <a:xfrm>
            <a:off x="4641221" y="5110240"/>
            <a:ext cx="3103483" cy="925116"/>
          </a:xfrm>
          <a:prstGeom prst="rect">
            <a:avLst/>
          </a:prstGeom>
          <a:noFill/>
          <a:ln>
            <a:noFill/>
          </a:ln>
        </p:spPr>
        <p:txBody>
          <a:bodyPr spcFirstLastPara="1" wrap="square" lIns="0" tIns="0" rIns="0" bIns="0" anchor="t" anchorCtr="0">
            <a:noAutofit/>
          </a:bodyPr>
          <a:lstStyle/>
          <a:p>
            <a:pPr marL="0" marR="0" lvl="0" indent="0" algn="ctr" rtl="0">
              <a:lnSpc>
                <a:spcPct val="160000"/>
              </a:lnSpc>
              <a:spcBef>
                <a:spcPts val="0"/>
              </a:spcBef>
              <a:spcAft>
                <a:spcPts val="0"/>
              </a:spcAft>
              <a:buClr>
                <a:srgbClr val="000000"/>
              </a:buClr>
              <a:buSzPts val="1500"/>
              <a:buFont typeface="Arial"/>
              <a:buNone/>
            </a:pPr>
            <a:r>
              <a:rPr lang="en-US" sz="1500" b="0" i="0" u="none" strike="noStrike" cap="none">
                <a:solidFill>
                  <a:srgbClr val="161613"/>
                </a:solidFill>
                <a:latin typeface="Arial"/>
                <a:ea typeface="Arial"/>
                <a:cs typeface="Arial"/>
                <a:sym typeface="Arial"/>
              </a:rPr>
              <a:t>Chuyển đổi sang đèn LED và lắp đặt cảm biến tự động điều chỉnh theo nhu cầu</a:t>
            </a:r>
            <a:endParaRPr sz="1500" b="0" i="0" u="none" strike="noStrike" cap="none">
              <a:solidFill>
                <a:srgbClr val="000000"/>
              </a:solidFill>
              <a:latin typeface="Arial"/>
              <a:ea typeface="Arial"/>
              <a:cs typeface="Arial"/>
              <a:sym typeface="Arial"/>
            </a:endParaRPr>
          </a:p>
        </p:txBody>
      </p:sp>
      <p:sp>
        <p:nvSpPr>
          <p:cNvPr id="715" name="Google Shape;715;p31"/>
          <p:cNvSpPr txBox="1"/>
          <p:nvPr/>
        </p:nvSpPr>
        <p:spPr>
          <a:xfrm>
            <a:off x="630362" y="677437"/>
            <a:ext cx="11125200"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400" b="1" i="0" u="none" strike="noStrike" cap="none">
                <a:solidFill>
                  <a:srgbClr val="327176"/>
                </a:solidFill>
                <a:latin typeface="Arial"/>
                <a:ea typeface="Arial"/>
                <a:cs typeface="Arial"/>
                <a:sym typeface="Arial"/>
              </a:rPr>
              <a:t>9. GIẢI PHÁP TIẾT KIỆM NĂNG LƯỢNG TRONG NGÀNH XI MĂNG</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3"/>
          <p:cNvSpPr txBox="1"/>
          <p:nvPr/>
        </p:nvSpPr>
        <p:spPr>
          <a:xfrm>
            <a:off x="1374085" y="2776417"/>
            <a:ext cx="9837254" cy="1305165"/>
          </a:xfrm>
          <a:prstGeom prst="rect">
            <a:avLst/>
          </a:prstGeom>
          <a:noFill/>
          <a:ln>
            <a:noFill/>
          </a:ln>
        </p:spPr>
        <p:txBody>
          <a:bodyPr spcFirstLastPara="1" wrap="square" lIns="91425" tIns="45700" rIns="91425" bIns="45700" anchor="t" anchorCtr="0">
            <a:spAutoFit/>
          </a:bodyPr>
          <a:lstStyle/>
          <a:p>
            <a:pPr marL="514350" marR="0" lvl="0" indent="-514350" algn="l" rtl="0">
              <a:lnSpc>
                <a:spcPct val="150000"/>
              </a:lnSpc>
              <a:spcBef>
                <a:spcPts val="0"/>
              </a:spcBef>
              <a:spcAft>
                <a:spcPts val="0"/>
              </a:spcAft>
              <a:buClr>
                <a:srgbClr val="000000"/>
              </a:buClr>
              <a:buSzPts val="2800"/>
              <a:buFont typeface="Arial"/>
              <a:buAutoNum type="romanUcPeriod"/>
            </a:pPr>
            <a:r>
              <a:rPr lang="en-US" sz="2800" b="1" i="0" u="none" strike="noStrike" cap="none">
                <a:solidFill>
                  <a:srgbClr val="327176"/>
                </a:solidFill>
                <a:latin typeface="Arial"/>
                <a:ea typeface="Arial"/>
                <a:cs typeface="Arial"/>
                <a:sym typeface="Arial"/>
              </a:rPr>
              <a:t>Thực trạng sử dụng năng lượng trong công nghiệp tại Việt Nam</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19"/>
        <p:cNvGrpSpPr/>
        <p:nvPr/>
      </p:nvGrpSpPr>
      <p:grpSpPr>
        <a:xfrm>
          <a:off x="0" y="0"/>
          <a:ext cx="0" cy="0"/>
          <a:chOff x="0" y="0"/>
          <a:chExt cx="0" cy="0"/>
        </a:xfrm>
      </p:grpSpPr>
      <p:sp>
        <p:nvSpPr>
          <p:cNvPr id="720" name="Google Shape;720;p32"/>
          <p:cNvSpPr txBox="1"/>
          <p:nvPr/>
        </p:nvSpPr>
        <p:spPr>
          <a:xfrm>
            <a:off x="0" y="1383106"/>
            <a:ext cx="5055429"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400" b="1" i="0" u="none" strike="noStrike" cap="none">
                <a:solidFill>
                  <a:srgbClr val="384926"/>
                </a:solidFill>
                <a:latin typeface="Arial"/>
                <a:ea typeface="Arial"/>
                <a:cs typeface="Arial"/>
                <a:sym typeface="Arial"/>
              </a:rPr>
              <a:t>Giải pháp quản lý và vận hành</a:t>
            </a:r>
            <a:endParaRPr sz="2400" b="1" i="0" u="none" strike="noStrike" cap="none">
              <a:solidFill>
                <a:srgbClr val="384926"/>
              </a:solidFill>
              <a:latin typeface="Arial"/>
              <a:ea typeface="Arial"/>
              <a:cs typeface="Arial"/>
              <a:sym typeface="Arial"/>
            </a:endParaRPr>
          </a:p>
        </p:txBody>
      </p:sp>
      <p:sp>
        <p:nvSpPr>
          <p:cNvPr id="721" name="Google Shape;721;p32"/>
          <p:cNvSpPr/>
          <p:nvPr/>
        </p:nvSpPr>
        <p:spPr>
          <a:xfrm>
            <a:off x="354985" y="2147159"/>
            <a:ext cx="510302" cy="510302"/>
          </a:xfrm>
          <a:prstGeom prst="roundRect">
            <a:avLst>
              <a:gd name="adj" fmla="val 6667"/>
            </a:avLst>
          </a:prstGeom>
          <a:solidFill>
            <a:srgbClr val="EDEBE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pic>
        <p:nvPicPr>
          <p:cNvPr id="722" name="Google Shape;722;p32" descr="preencoded.png"/>
          <p:cNvPicPr preferRelativeResize="0"/>
          <p:nvPr/>
        </p:nvPicPr>
        <p:blipFill rotWithShape="1">
          <a:blip r:embed="rId3">
            <a:alphaModFix/>
          </a:blip>
          <a:srcRect/>
          <a:stretch/>
        </p:blipFill>
        <p:spPr>
          <a:xfrm>
            <a:off x="440055" y="2189665"/>
            <a:ext cx="340162" cy="425291"/>
          </a:xfrm>
          <a:prstGeom prst="rect">
            <a:avLst/>
          </a:prstGeom>
          <a:noFill/>
          <a:ln>
            <a:noFill/>
          </a:ln>
        </p:spPr>
      </p:pic>
      <p:sp>
        <p:nvSpPr>
          <p:cNvPr id="723" name="Google Shape;723;p32"/>
          <p:cNvSpPr/>
          <p:nvPr/>
        </p:nvSpPr>
        <p:spPr>
          <a:xfrm>
            <a:off x="1092101" y="2147159"/>
            <a:ext cx="2835235"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161613"/>
                </a:solidFill>
                <a:latin typeface="Arial"/>
                <a:ea typeface="Arial"/>
                <a:cs typeface="Arial"/>
                <a:sym typeface="Arial"/>
              </a:rPr>
              <a:t>Áp dụng ISO 50001</a:t>
            </a:r>
            <a:endParaRPr sz="2200" b="0" i="0" u="none" strike="noStrike" cap="none">
              <a:solidFill>
                <a:srgbClr val="000000"/>
              </a:solidFill>
              <a:latin typeface="Arial"/>
              <a:ea typeface="Arial"/>
              <a:cs typeface="Arial"/>
              <a:sym typeface="Arial"/>
            </a:endParaRPr>
          </a:p>
        </p:txBody>
      </p:sp>
      <p:sp>
        <p:nvSpPr>
          <p:cNvPr id="724" name="Google Shape;724;p32"/>
          <p:cNvSpPr/>
          <p:nvPr/>
        </p:nvSpPr>
        <p:spPr>
          <a:xfrm>
            <a:off x="469815" y="2992926"/>
            <a:ext cx="3459242" cy="2177415"/>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Triển khai hệ thống quản lý năng lượng theo tiêu chuẩn quốc tế ISO 50001 giúp tiết kiệm 5-10% năng lượng thông qua việc thiết lập quy trình giám sát và cải tiến liên tục.</a:t>
            </a:r>
            <a:endParaRPr sz="1750" b="0" i="0" u="none" strike="noStrike" cap="none">
              <a:solidFill>
                <a:srgbClr val="000000"/>
              </a:solidFill>
              <a:latin typeface="Arial"/>
              <a:ea typeface="Arial"/>
              <a:cs typeface="Arial"/>
              <a:sym typeface="Arial"/>
            </a:endParaRPr>
          </a:p>
        </p:txBody>
      </p:sp>
      <p:sp>
        <p:nvSpPr>
          <p:cNvPr id="725" name="Google Shape;725;p32"/>
          <p:cNvSpPr/>
          <p:nvPr/>
        </p:nvSpPr>
        <p:spPr>
          <a:xfrm>
            <a:off x="4495913" y="2131150"/>
            <a:ext cx="510302" cy="510302"/>
          </a:xfrm>
          <a:prstGeom prst="roundRect">
            <a:avLst>
              <a:gd name="adj" fmla="val 6667"/>
            </a:avLst>
          </a:prstGeom>
          <a:solidFill>
            <a:srgbClr val="EDEBE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pic>
        <p:nvPicPr>
          <p:cNvPr id="726" name="Google Shape;726;p32" descr="preencoded.png"/>
          <p:cNvPicPr preferRelativeResize="0"/>
          <p:nvPr/>
        </p:nvPicPr>
        <p:blipFill rotWithShape="1">
          <a:blip r:embed="rId4">
            <a:alphaModFix/>
          </a:blip>
          <a:srcRect/>
          <a:stretch/>
        </p:blipFill>
        <p:spPr>
          <a:xfrm>
            <a:off x="4580983" y="2173656"/>
            <a:ext cx="340162" cy="425291"/>
          </a:xfrm>
          <a:prstGeom prst="rect">
            <a:avLst/>
          </a:prstGeom>
          <a:noFill/>
          <a:ln>
            <a:noFill/>
          </a:ln>
        </p:spPr>
      </p:pic>
      <p:sp>
        <p:nvSpPr>
          <p:cNvPr id="727" name="Google Shape;727;p32"/>
          <p:cNvSpPr/>
          <p:nvPr/>
        </p:nvSpPr>
        <p:spPr>
          <a:xfrm>
            <a:off x="5233029" y="2131150"/>
            <a:ext cx="2835235"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161613"/>
                </a:solidFill>
                <a:latin typeface="Arial"/>
                <a:ea typeface="Arial"/>
                <a:cs typeface="Arial"/>
                <a:sym typeface="Arial"/>
              </a:rPr>
              <a:t>Tối ưu ca sản xuất</a:t>
            </a:r>
            <a:endParaRPr sz="2200" b="0" i="0" u="none" strike="noStrike" cap="none">
              <a:solidFill>
                <a:srgbClr val="000000"/>
              </a:solidFill>
              <a:latin typeface="Arial"/>
              <a:ea typeface="Arial"/>
              <a:cs typeface="Arial"/>
              <a:sym typeface="Arial"/>
            </a:endParaRPr>
          </a:p>
        </p:txBody>
      </p:sp>
      <p:sp>
        <p:nvSpPr>
          <p:cNvPr id="728" name="Google Shape;728;p32"/>
          <p:cNvSpPr/>
          <p:nvPr/>
        </p:nvSpPr>
        <p:spPr>
          <a:xfrm>
            <a:off x="4598707" y="3071519"/>
            <a:ext cx="3231681" cy="181451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Sắp xếp lịch sản xuất hợp lý, tránh vận hành thiết bị công suất thấp và tận dụng giờ thấp điểm điện có thể tiết kiệm 3-5% năng lượng.</a:t>
            </a:r>
            <a:endParaRPr sz="1750" b="0" i="0" u="none" strike="noStrike" cap="none">
              <a:solidFill>
                <a:srgbClr val="000000"/>
              </a:solidFill>
              <a:latin typeface="Arial"/>
              <a:ea typeface="Arial"/>
              <a:cs typeface="Arial"/>
              <a:sym typeface="Arial"/>
            </a:endParaRPr>
          </a:p>
        </p:txBody>
      </p:sp>
      <p:sp>
        <p:nvSpPr>
          <p:cNvPr id="729" name="Google Shape;729;p32"/>
          <p:cNvSpPr/>
          <p:nvPr/>
        </p:nvSpPr>
        <p:spPr>
          <a:xfrm>
            <a:off x="8241489" y="2131150"/>
            <a:ext cx="510302" cy="510302"/>
          </a:xfrm>
          <a:prstGeom prst="roundRect">
            <a:avLst>
              <a:gd name="adj" fmla="val 6667"/>
            </a:avLst>
          </a:prstGeom>
          <a:solidFill>
            <a:srgbClr val="EDEBE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pic>
        <p:nvPicPr>
          <p:cNvPr id="730" name="Google Shape;730;p32" descr="preencoded.png"/>
          <p:cNvPicPr preferRelativeResize="0"/>
          <p:nvPr/>
        </p:nvPicPr>
        <p:blipFill rotWithShape="1">
          <a:blip r:embed="rId5">
            <a:alphaModFix/>
          </a:blip>
          <a:srcRect/>
          <a:stretch/>
        </p:blipFill>
        <p:spPr>
          <a:xfrm>
            <a:off x="8326560" y="2173656"/>
            <a:ext cx="340162" cy="425291"/>
          </a:xfrm>
          <a:prstGeom prst="rect">
            <a:avLst/>
          </a:prstGeom>
          <a:noFill/>
          <a:ln>
            <a:noFill/>
          </a:ln>
        </p:spPr>
      </p:pic>
      <p:sp>
        <p:nvSpPr>
          <p:cNvPr id="731" name="Google Shape;731;p32"/>
          <p:cNvSpPr/>
          <p:nvPr/>
        </p:nvSpPr>
        <p:spPr>
          <a:xfrm>
            <a:off x="8978605" y="2131150"/>
            <a:ext cx="2889052" cy="35433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200"/>
              <a:buFont typeface="Arial"/>
              <a:buNone/>
            </a:pPr>
            <a:r>
              <a:rPr lang="en-US" sz="2200" b="0" i="0" u="none" strike="noStrike" cap="none">
                <a:solidFill>
                  <a:srgbClr val="161613"/>
                </a:solidFill>
                <a:latin typeface="Arial"/>
                <a:ea typeface="Arial"/>
                <a:cs typeface="Arial"/>
                <a:sym typeface="Arial"/>
              </a:rPr>
              <a:t>Kiểm toán năng lượng</a:t>
            </a:r>
            <a:endParaRPr sz="2200" b="0" i="0" u="none" strike="noStrike" cap="none">
              <a:solidFill>
                <a:srgbClr val="000000"/>
              </a:solidFill>
              <a:latin typeface="Arial"/>
              <a:ea typeface="Arial"/>
              <a:cs typeface="Arial"/>
              <a:sym typeface="Arial"/>
            </a:endParaRPr>
          </a:p>
        </p:txBody>
      </p:sp>
      <p:sp>
        <p:nvSpPr>
          <p:cNvPr id="732" name="Google Shape;732;p32"/>
          <p:cNvSpPr/>
          <p:nvPr/>
        </p:nvSpPr>
        <p:spPr>
          <a:xfrm>
            <a:off x="8443570" y="2903139"/>
            <a:ext cx="3459242" cy="1814513"/>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Thực hiện kiểm toán năng lượng định kỳ giúp xác định các cơ hội tiết kiệm cụ thể và đánh giá hiệu quả của các biện pháp đã triển khai.</a:t>
            </a:r>
            <a:endParaRPr sz="1750" b="0" i="0" u="none" strike="noStrike" cap="none">
              <a:solidFill>
                <a:srgbClr val="000000"/>
              </a:solidFill>
              <a:latin typeface="Arial"/>
              <a:ea typeface="Arial"/>
              <a:cs typeface="Arial"/>
              <a:sym typeface="Arial"/>
            </a:endParaRPr>
          </a:p>
        </p:txBody>
      </p:sp>
      <p:sp>
        <p:nvSpPr>
          <p:cNvPr id="733" name="Google Shape;733;p32"/>
          <p:cNvSpPr/>
          <p:nvPr/>
        </p:nvSpPr>
        <p:spPr>
          <a:xfrm>
            <a:off x="720353" y="5138241"/>
            <a:ext cx="10896765" cy="725805"/>
          </a:xfrm>
          <a:prstGeom prst="rect">
            <a:avLst/>
          </a:prstGeom>
          <a:noFill/>
          <a:ln>
            <a:noFill/>
          </a:ln>
        </p:spPr>
        <p:txBody>
          <a:bodyPr spcFirstLastPara="1" wrap="square" lIns="0" tIns="0" rIns="0" bIns="0" anchor="t" anchorCtr="0">
            <a:noAutofit/>
          </a:bodyPr>
          <a:lstStyle/>
          <a:p>
            <a:pPr marL="0" marR="0" lvl="0" indent="0" algn="l" rtl="0">
              <a:lnSpc>
                <a:spcPct val="162857"/>
              </a:lnSpc>
              <a:spcBef>
                <a:spcPts val="0"/>
              </a:spcBef>
              <a:spcAft>
                <a:spcPts val="0"/>
              </a:spcAft>
              <a:buClr>
                <a:srgbClr val="000000"/>
              </a:buClr>
              <a:buSzPts val="1750"/>
              <a:buFont typeface="Arial"/>
              <a:buNone/>
            </a:pPr>
            <a:r>
              <a:rPr lang="en-US" sz="1750" b="0" i="0" u="none" strike="noStrike" cap="none">
                <a:solidFill>
                  <a:srgbClr val="161613"/>
                </a:solidFill>
                <a:latin typeface="Arial"/>
                <a:ea typeface="Arial"/>
                <a:cs typeface="Arial"/>
                <a:sym typeface="Arial"/>
              </a:rPr>
              <a:t>Xi măng Bỉm Sơn là một ví dụ điển hình về việc áp dụng thành công hệ thống quản lý năng lượng ISO 50001, kết hợp với hệ thống giám sát năng lượng trực tuyến để theo dõi và tối ưu hóa tiêu thụ năng lượng trong thời gian thực.</a:t>
            </a:r>
            <a:endParaRPr sz="1750" b="0" i="0" u="none" strike="noStrike" cap="none">
              <a:solidFill>
                <a:srgbClr val="000000"/>
              </a:solidFill>
              <a:latin typeface="Arial"/>
              <a:ea typeface="Arial"/>
              <a:cs typeface="Arial"/>
              <a:sym typeface="Arial"/>
            </a:endParaRPr>
          </a:p>
        </p:txBody>
      </p:sp>
      <p:sp>
        <p:nvSpPr>
          <p:cNvPr id="734" name="Google Shape;734;p32"/>
          <p:cNvSpPr txBox="1"/>
          <p:nvPr/>
        </p:nvSpPr>
        <p:spPr>
          <a:xfrm>
            <a:off x="533400" y="714917"/>
            <a:ext cx="11125200"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400" b="1" i="0" u="none" strike="noStrike" cap="none">
                <a:solidFill>
                  <a:srgbClr val="327176"/>
                </a:solidFill>
                <a:latin typeface="Arial"/>
                <a:ea typeface="Arial"/>
                <a:cs typeface="Arial"/>
                <a:sym typeface="Arial"/>
              </a:rPr>
              <a:t>9. GIẢI PHÁP TIẾT KIỆM NĂNG LƯỢNG TRONG NGÀNH XI MĂNG</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38"/>
        <p:cNvGrpSpPr/>
        <p:nvPr/>
      </p:nvGrpSpPr>
      <p:grpSpPr>
        <a:xfrm>
          <a:off x="0" y="0"/>
          <a:ext cx="0" cy="0"/>
          <a:chOff x="0" y="0"/>
          <a:chExt cx="0" cy="0"/>
        </a:xfrm>
      </p:grpSpPr>
      <p:sp>
        <p:nvSpPr>
          <p:cNvPr id="739" name="Google Shape;739;p33"/>
          <p:cNvSpPr txBox="1">
            <a:spLocks noGrp="1"/>
          </p:cNvSpPr>
          <p:nvPr>
            <p:ph type="title" idx="4294967295"/>
          </p:nvPr>
        </p:nvSpPr>
        <p:spPr>
          <a:xfrm>
            <a:off x="361405" y="691020"/>
            <a:ext cx="115824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000">
                <a:solidFill>
                  <a:srgbClr val="327176"/>
                </a:solidFill>
                <a:latin typeface="+mj-lt"/>
              </a:rPr>
              <a:t> 10. VÍ DỤ VỀ CÁC GIẢI PHÁP TKNL TRONG NGÀNH CÔNG NGHIỆP XI MĂNG TRÊN THẾ GIỚI</a:t>
            </a:r>
            <a:endParaRPr sz="2000">
              <a:solidFill>
                <a:srgbClr val="327176"/>
              </a:solidFill>
              <a:latin typeface="+mj-lt"/>
            </a:endParaRPr>
          </a:p>
        </p:txBody>
      </p:sp>
      <p:sp>
        <p:nvSpPr>
          <p:cNvPr id="740" name="Google Shape;740;p33"/>
          <p:cNvSpPr txBox="1"/>
          <p:nvPr/>
        </p:nvSpPr>
        <p:spPr>
          <a:xfrm>
            <a:off x="489856" y="1315010"/>
            <a:ext cx="7034349"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1" i="0" u="none" strike="noStrike" cap="none">
                <a:solidFill>
                  <a:srgbClr val="000000"/>
                </a:solidFill>
                <a:latin typeface="Arial"/>
                <a:ea typeface="Arial"/>
                <a:cs typeface="Arial"/>
                <a:sym typeface="Arial"/>
              </a:rPr>
              <a:t>Hấp thụ hóa học, tỷ lệ thu giữ một phần (dưới 20%)</a:t>
            </a:r>
            <a:endParaRPr sz="1800" b="1" i="0" u="none" strike="noStrike" cap="none">
              <a:solidFill>
                <a:srgbClr val="000000"/>
              </a:solidFill>
              <a:latin typeface="Arial"/>
              <a:ea typeface="Arial"/>
              <a:cs typeface="Arial"/>
              <a:sym typeface="Arial"/>
            </a:endParaRPr>
          </a:p>
        </p:txBody>
      </p:sp>
      <p:sp>
        <p:nvSpPr>
          <p:cNvPr id="741" name="Google Shape;741;p33"/>
          <p:cNvSpPr txBox="1"/>
          <p:nvPr/>
        </p:nvSpPr>
        <p:spPr>
          <a:xfrm>
            <a:off x="489855" y="1904318"/>
            <a:ext cx="5838373" cy="2177519"/>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sz="1600" b="1" i="0" u="none" strike="noStrike" cap="none">
                <a:solidFill>
                  <a:srgbClr val="327176"/>
                </a:solidFill>
                <a:latin typeface="Arial"/>
                <a:ea typeface="Arial"/>
                <a:cs typeface="Arial"/>
                <a:sym typeface="Arial"/>
              </a:rPr>
              <a:t>Mô tả công nghệ</a:t>
            </a:r>
            <a:endParaRPr sz="1600" b="1" i="0" u="none" strike="noStrike" cap="none">
              <a:solidFill>
                <a:srgbClr val="327176"/>
              </a:solidFill>
              <a:latin typeface="Arial"/>
              <a:ea typeface="Arial"/>
              <a:cs typeface="Arial"/>
              <a:sym typeface="Arial"/>
            </a:endParaRPr>
          </a:p>
          <a:p>
            <a:pPr marL="0" marR="0" lvl="0" indent="0" algn="just" rtl="0">
              <a:lnSpc>
                <a:spcPct val="100000"/>
              </a:lnSpc>
              <a:spcBef>
                <a:spcPts val="900"/>
              </a:spcBef>
              <a:spcAft>
                <a:spcPts val="0"/>
              </a:spcAft>
              <a:buNone/>
            </a:pPr>
            <a:r>
              <a:rPr lang="en-US" sz="1600" b="0" i="0" u="none" strike="noStrike" cap="none">
                <a:solidFill>
                  <a:schemeClr val="dk1"/>
                </a:solidFill>
                <a:latin typeface="Arial"/>
                <a:ea typeface="Arial"/>
                <a:cs typeface="Arial"/>
                <a:sym typeface="Arial"/>
              </a:rPr>
              <a:t>Hấp thụ hóa học CO2 là một quy trình vận hành phổ biến dựa trên phản ứng giữa CO2 và dung môi hóa học (ví dụ: dung môi dựa trên amine). CO2 được giải phóng ở nhiệt độ thường nằm trong khoảng từ 120 °C đến 150 °C và dung môi được tái tạo để tiếp tục vận hành. Quá trình này có thể được áp dụng cho lò nung, là thiết bị chính sản xuất clinker trong sản xuất xi măng.</a:t>
            </a:r>
            <a:endParaRPr sz="1600" b="1" i="0" u="none" strike="noStrike" cap="none">
              <a:solidFill>
                <a:schemeClr val="dk1"/>
              </a:solidFill>
              <a:latin typeface="Arial"/>
              <a:ea typeface="Arial"/>
              <a:cs typeface="Arial"/>
              <a:sym typeface="Arial"/>
            </a:endParaRPr>
          </a:p>
        </p:txBody>
      </p:sp>
      <p:pic>
        <p:nvPicPr>
          <p:cNvPr id="742" name="Google Shape;742;p33" descr="Capture – Separate and Recover – CO2 - course50 - Green ..."/>
          <p:cNvPicPr preferRelativeResize="0"/>
          <p:nvPr/>
        </p:nvPicPr>
        <p:blipFill rotWithShape="1">
          <a:blip r:embed="rId3">
            <a:alphaModFix/>
          </a:blip>
          <a:srcRect/>
          <a:stretch/>
        </p:blipFill>
        <p:spPr>
          <a:xfrm>
            <a:off x="6449861" y="1501841"/>
            <a:ext cx="5493944" cy="3364593"/>
          </a:xfrm>
          <a:prstGeom prst="rect">
            <a:avLst/>
          </a:prstGeom>
          <a:noFill/>
          <a:ln>
            <a:noFill/>
          </a:ln>
        </p:spPr>
      </p:pic>
      <p:sp>
        <p:nvSpPr>
          <p:cNvPr id="743" name="Google Shape;743;p33"/>
          <p:cNvSpPr txBox="1"/>
          <p:nvPr/>
        </p:nvSpPr>
        <p:spPr>
          <a:xfrm>
            <a:off x="489854" y="4481903"/>
            <a:ext cx="11092545" cy="1685077"/>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sz="1600" b="1" i="0" u="none" strike="noStrike" cap="none">
                <a:solidFill>
                  <a:srgbClr val="327176"/>
                </a:solidFill>
                <a:latin typeface="Arial"/>
                <a:ea typeface="Arial"/>
                <a:cs typeface="Arial"/>
                <a:sym typeface="Arial"/>
              </a:rPr>
              <a:t>Liên quan đến phát thải ròng bằng 0</a:t>
            </a:r>
            <a:endParaRPr/>
          </a:p>
          <a:p>
            <a:pPr marL="0" marR="0" lvl="0" indent="0" algn="just" rtl="0">
              <a:lnSpc>
                <a:spcPct val="100000"/>
              </a:lnSpc>
              <a:spcBef>
                <a:spcPts val="900"/>
              </a:spcBef>
              <a:spcAft>
                <a:spcPts val="0"/>
              </a:spcAft>
              <a:buNone/>
            </a:pPr>
            <a:r>
              <a:rPr lang="en-US" sz="1600" b="0" i="0" u="none" strike="noStrike" cap="none">
                <a:solidFill>
                  <a:schemeClr val="dk1"/>
                </a:solidFill>
                <a:latin typeface="Arial"/>
                <a:ea typeface="Arial"/>
                <a:cs typeface="Arial"/>
                <a:sym typeface="Arial"/>
              </a:rPr>
              <a:t>Thu giữ và lưu trữ CO2 là một công nghệ quan trọng để giảm lượng khí thải trong quá trình sản xuất xi măng mà khó có thể tránh được. Hầu hết các công nghệ CCS thay thế đều có chi phí cao hơn và/hoặc đang ở giai đoạn phát triển sớm hơn, trong khi các giải pháp thay thế phát thải thấp khác để sản xuất xi măng, chẳng hạn như vật liệu kết dính thay thế, lại gặp phải các thách thức như mức độ sẵn sàng công nghệ thấp hoặc giới hạn về khả năng cung cấp nguyên liệu thô. Tuy nhiên, các mục tiêu với tỷ lệ thu giữ cao hơn nên được đặt ra.</a:t>
            </a:r>
            <a:endParaRPr sz="1600" b="0" i="0" u="none" strike="noStrike" cap="none">
              <a:solidFill>
                <a:schemeClr val="dk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47"/>
        <p:cNvGrpSpPr/>
        <p:nvPr/>
      </p:nvGrpSpPr>
      <p:grpSpPr>
        <a:xfrm>
          <a:off x="0" y="0"/>
          <a:ext cx="0" cy="0"/>
          <a:chOff x="0" y="0"/>
          <a:chExt cx="0" cy="0"/>
        </a:xfrm>
      </p:grpSpPr>
      <p:sp>
        <p:nvSpPr>
          <p:cNvPr id="748" name="Google Shape;748;p34"/>
          <p:cNvSpPr txBox="1"/>
          <p:nvPr/>
        </p:nvSpPr>
        <p:spPr>
          <a:xfrm>
            <a:off x="782320" y="1227916"/>
            <a:ext cx="10627360" cy="478592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Arial"/>
                <a:ea typeface="Arial"/>
                <a:cs typeface="Arial"/>
                <a:sym typeface="Arial"/>
              </a:rPr>
              <a:t>Một số nhà máy xi măng tiêu biểu đã áp dụng hoặc thử nghiệm hấp thụ CO₂ bằng amine:</a:t>
            </a:r>
            <a:endParaRPr/>
          </a:p>
          <a:p>
            <a:pPr marL="0" marR="0" lvl="0" indent="0" algn="l" rtl="0">
              <a:lnSpc>
                <a:spcPct val="100000"/>
              </a:lnSpc>
              <a:spcBef>
                <a:spcPts val="600"/>
              </a:spcBef>
              <a:spcAft>
                <a:spcPts val="0"/>
              </a:spcAft>
              <a:buClr>
                <a:srgbClr val="000000"/>
              </a:buClr>
              <a:buSzPts val="1600"/>
              <a:buFont typeface="Arial"/>
              <a:buNone/>
            </a:pPr>
            <a:r>
              <a:rPr lang="en-US" sz="1600" b="1" i="0" u="none" strike="noStrike" cap="none">
                <a:solidFill>
                  <a:srgbClr val="000000"/>
                </a:solidFill>
                <a:latin typeface="Arial"/>
                <a:ea typeface="Arial"/>
                <a:cs typeface="Arial"/>
                <a:sym typeface="Arial"/>
              </a:rPr>
              <a:t>1. Norcem Brevik (Heidelberg Materials) – Na Uy</a:t>
            </a:r>
            <a:endParaRPr/>
          </a:p>
          <a:p>
            <a:pPr marL="800100" marR="0" lvl="0" indent="-342900" algn="l" rtl="0">
              <a:lnSpc>
                <a:spcPct val="100000"/>
              </a:lnSpc>
              <a:spcBef>
                <a:spcPts val="60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Là </a:t>
            </a:r>
            <a:r>
              <a:rPr lang="en-US" sz="1600" b="1" i="0" u="none" strike="noStrike" cap="none">
                <a:solidFill>
                  <a:srgbClr val="000000"/>
                </a:solidFill>
                <a:latin typeface="Arial"/>
                <a:ea typeface="Arial"/>
                <a:cs typeface="Arial"/>
                <a:sym typeface="Arial"/>
              </a:rPr>
              <a:t>nhà máy xi măng đầu tiên trên thế giới</a:t>
            </a:r>
            <a:r>
              <a:rPr lang="en-US" sz="1600" b="0" i="0" u="none" strike="noStrike" cap="none">
                <a:solidFill>
                  <a:srgbClr val="000000"/>
                </a:solidFill>
                <a:latin typeface="Arial"/>
                <a:ea typeface="Arial"/>
                <a:cs typeface="Arial"/>
                <a:sym typeface="Arial"/>
              </a:rPr>
              <a:t> đang triển khai </a:t>
            </a:r>
            <a:r>
              <a:rPr lang="en-US" sz="1600" b="1" i="0" u="none" strike="noStrike" cap="none">
                <a:solidFill>
                  <a:srgbClr val="000000"/>
                </a:solidFill>
                <a:latin typeface="Arial"/>
                <a:ea typeface="Arial"/>
                <a:cs typeface="Arial"/>
                <a:sym typeface="Arial"/>
              </a:rPr>
              <a:t>dự án CCS quy mô thương mại</a:t>
            </a:r>
            <a:r>
              <a:rPr lang="en-US" sz="1600" b="0" i="0" u="none" strike="noStrike" cap="none">
                <a:solidFill>
                  <a:srgbClr val="000000"/>
                </a:solidFill>
                <a:latin typeface="Arial"/>
                <a:ea typeface="Arial"/>
                <a:cs typeface="Arial"/>
                <a:sym typeface="Arial"/>
              </a:rPr>
              <a:t> sử dụng </a:t>
            </a:r>
            <a:r>
              <a:rPr lang="en-US" sz="1600" b="1" i="0" u="none" strike="noStrike" cap="none">
                <a:solidFill>
                  <a:srgbClr val="000000"/>
                </a:solidFill>
                <a:latin typeface="Arial"/>
                <a:ea typeface="Arial"/>
                <a:cs typeface="Arial"/>
                <a:sym typeface="Arial"/>
              </a:rPr>
              <a:t>MEA (Monoethanolamine)</a:t>
            </a:r>
            <a:r>
              <a:rPr lang="en-US" sz="1600" b="0" i="0" u="none" strike="noStrike" cap="none">
                <a:solidFill>
                  <a:srgbClr val="000000"/>
                </a:solidFill>
                <a:latin typeface="Arial"/>
                <a:ea typeface="Arial"/>
                <a:cs typeface="Arial"/>
                <a:sym typeface="Arial"/>
              </a:rPr>
              <a:t> để hấp thụ CO₂.</a:t>
            </a:r>
            <a:endParaRPr/>
          </a:p>
          <a:p>
            <a:pPr marL="800100" marR="0" lvl="0" indent="-342900" algn="l" rtl="0">
              <a:lnSpc>
                <a:spcPct val="100000"/>
              </a:lnSpc>
              <a:spcBef>
                <a:spcPts val="60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Dự kiến đi vào vận hành cuối năm </a:t>
            </a:r>
            <a:r>
              <a:rPr lang="en-US" sz="1600" b="1" i="0" u="none" strike="noStrike" cap="none">
                <a:solidFill>
                  <a:srgbClr val="000000"/>
                </a:solidFill>
                <a:latin typeface="Arial"/>
                <a:ea typeface="Arial"/>
                <a:cs typeface="Arial"/>
                <a:sym typeface="Arial"/>
              </a:rPr>
              <a:t>2024–2025</a:t>
            </a:r>
            <a:r>
              <a:rPr lang="en-US" sz="1600" b="0" i="0" u="none" strike="noStrike" cap="none">
                <a:solidFill>
                  <a:srgbClr val="000000"/>
                </a:solidFill>
                <a:latin typeface="Arial"/>
                <a:ea typeface="Arial"/>
                <a:cs typeface="Arial"/>
                <a:sym typeface="Arial"/>
              </a:rPr>
              <a:t>.</a:t>
            </a:r>
            <a:endParaRPr/>
          </a:p>
          <a:p>
            <a:pPr marL="800100" marR="0" lvl="0" indent="-342900" algn="l" rtl="0">
              <a:lnSpc>
                <a:spcPct val="100000"/>
              </a:lnSpc>
              <a:spcBef>
                <a:spcPts val="60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Công suất thu giữ: khoảng </a:t>
            </a:r>
            <a:r>
              <a:rPr lang="en-US" sz="1600" b="1" i="0" u="none" strike="noStrike" cap="none">
                <a:solidFill>
                  <a:srgbClr val="000000"/>
                </a:solidFill>
                <a:latin typeface="Arial"/>
                <a:ea typeface="Arial"/>
                <a:cs typeface="Arial"/>
                <a:sym typeface="Arial"/>
              </a:rPr>
              <a:t>400.000 tấn CO₂/năm</a:t>
            </a:r>
            <a:r>
              <a:rPr lang="en-US" sz="1600" b="0" i="0" u="none" strike="noStrike" cap="none">
                <a:solidFill>
                  <a:srgbClr val="000000"/>
                </a:solidFill>
                <a:latin typeface="Arial"/>
                <a:ea typeface="Arial"/>
                <a:cs typeface="Arial"/>
                <a:sym typeface="Arial"/>
              </a:rPr>
              <a:t> (gần 50% tổng phát thải).</a:t>
            </a:r>
            <a:endParaRPr/>
          </a:p>
          <a:p>
            <a:pPr marL="800100" marR="0" lvl="0" indent="-342900" algn="l" rtl="0">
              <a:lnSpc>
                <a:spcPct val="100000"/>
              </a:lnSpc>
              <a:spcBef>
                <a:spcPts val="60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Dung môi: </a:t>
            </a:r>
            <a:r>
              <a:rPr lang="en-US" sz="1600" b="1" i="0" u="none" strike="noStrike" cap="none">
                <a:solidFill>
                  <a:srgbClr val="000000"/>
                </a:solidFill>
                <a:latin typeface="Arial"/>
                <a:ea typeface="Arial"/>
                <a:cs typeface="Arial"/>
                <a:sym typeface="Arial"/>
              </a:rPr>
              <a:t>amine-based solvent</a:t>
            </a:r>
            <a:r>
              <a:rPr lang="en-US" sz="1600" b="0" i="0" u="none" strike="noStrike" cap="none">
                <a:solidFill>
                  <a:srgbClr val="000000"/>
                </a:solidFill>
                <a:latin typeface="Arial"/>
                <a:ea typeface="Arial"/>
                <a:cs typeface="Arial"/>
                <a:sym typeface="Arial"/>
              </a:rPr>
              <a:t>, có tái sinh ở ~120–140°C.</a:t>
            </a:r>
            <a:endParaRPr/>
          </a:p>
          <a:p>
            <a:pPr marL="0" marR="0" lvl="0" indent="0" algn="l" rtl="0">
              <a:lnSpc>
                <a:spcPct val="100000"/>
              </a:lnSpc>
              <a:spcBef>
                <a:spcPts val="600"/>
              </a:spcBef>
              <a:spcAft>
                <a:spcPts val="0"/>
              </a:spcAft>
              <a:buClr>
                <a:srgbClr val="000000"/>
              </a:buClr>
              <a:buSzPts val="1600"/>
              <a:buFont typeface="Arial"/>
              <a:buNone/>
            </a:pPr>
            <a:r>
              <a:rPr lang="en-US" sz="1600" b="1" i="0" u="none" strike="noStrike" cap="none">
                <a:solidFill>
                  <a:srgbClr val="000000"/>
                </a:solidFill>
                <a:latin typeface="Arial"/>
                <a:ea typeface="Arial"/>
                <a:cs typeface="Arial"/>
                <a:sym typeface="Arial"/>
              </a:rPr>
              <a:t>2. Lehigh Hanson (thuộc Heidelberg) – Edmonton, Canada</a:t>
            </a:r>
            <a:endParaRPr/>
          </a:p>
          <a:p>
            <a:pPr marL="800100" marR="0" lvl="0" indent="-342900" algn="l" rtl="0">
              <a:lnSpc>
                <a:spcPct val="100000"/>
              </a:lnSpc>
              <a:spcBef>
                <a:spcPts val="60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Đang triển khai dự án thu giữ CO₂ quy mô thương mại (~1 triệu tấn/năm).</a:t>
            </a:r>
            <a:endParaRPr/>
          </a:p>
          <a:p>
            <a:pPr marL="800100" marR="0" lvl="0" indent="-342900" algn="l" rtl="0">
              <a:lnSpc>
                <a:spcPct val="100000"/>
              </a:lnSpc>
              <a:spcBef>
                <a:spcPts val="60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Dự kiến sử dụng </a:t>
            </a:r>
            <a:r>
              <a:rPr lang="en-US" sz="1600" b="1" i="0" u="none" strike="noStrike" cap="none">
                <a:solidFill>
                  <a:srgbClr val="000000"/>
                </a:solidFill>
                <a:latin typeface="Arial"/>
                <a:ea typeface="Arial"/>
                <a:cs typeface="Arial"/>
                <a:sym typeface="Arial"/>
              </a:rPr>
              <a:t>hệ thống hấp thụ hóa học</a:t>
            </a:r>
            <a:r>
              <a:rPr lang="en-US" sz="1600" b="0" i="0" u="none" strike="noStrike" cap="none">
                <a:solidFill>
                  <a:srgbClr val="000000"/>
                </a:solidFill>
                <a:latin typeface="Arial"/>
                <a:ea typeface="Arial"/>
                <a:cs typeface="Arial"/>
                <a:sym typeface="Arial"/>
              </a:rPr>
              <a:t> tương tự Norcem.</a:t>
            </a:r>
            <a:endParaRPr/>
          </a:p>
          <a:p>
            <a:pPr marL="800100" marR="0" lvl="0" indent="-342900" algn="l" rtl="0">
              <a:lnSpc>
                <a:spcPct val="100000"/>
              </a:lnSpc>
              <a:spcBef>
                <a:spcPts val="60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Được hỗ trợ tài chính từ chính phủ Canada và liên bang.</a:t>
            </a:r>
            <a:endParaRPr/>
          </a:p>
          <a:p>
            <a:pPr marL="0" marR="0" lvl="0" indent="0" algn="l" rtl="0">
              <a:lnSpc>
                <a:spcPct val="100000"/>
              </a:lnSpc>
              <a:spcBef>
                <a:spcPts val="600"/>
              </a:spcBef>
              <a:spcAft>
                <a:spcPts val="0"/>
              </a:spcAft>
              <a:buClr>
                <a:srgbClr val="000000"/>
              </a:buClr>
              <a:buSzPts val="1600"/>
              <a:buFont typeface="Arial"/>
              <a:buNone/>
            </a:pPr>
            <a:r>
              <a:rPr lang="en-US" sz="1600" b="1" i="0" u="none" strike="noStrike" cap="none">
                <a:solidFill>
                  <a:srgbClr val="000000"/>
                </a:solidFill>
                <a:latin typeface="Arial"/>
                <a:ea typeface="Arial"/>
                <a:cs typeface="Arial"/>
                <a:sym typeface="Arial"/>
              </a:rPr>
              <a:t>3. Cemex – Đức và Mexico</a:t>
            </a:r>
            <a:endParaRPr/>
          </a:p>
          <a:p>
            <a:pPr marL="800100" marR="0" lvl="0" indent="-342900" algn="l" rtl="0">
              <a:lnSpc>
                <a:spcPct val="100000"/>
              </a:lnSpc>
              <a:spcBef>
                <a:spcPts val="60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Cemex đang thử nghiệm công nghệ </a:t>
            </a:r>
            <a:r>
              <a:rPr lang="en-US" sz="1600" b="1" i="0" u="none" strike="noStrike" cap="none">
                <a:solidFill>
                  <a:srgbClr val="000000"/>
                </a:solidFill>
                <a:latin typeface="Arial"/>
                <a:ea typeface="Arial"/>
                <a:cs typeface="Arial"/>
                <a:sym typeface="Arial"/>
              </a:rPr>
              <a:t>amine-based CO₂ capture</a:t>
            </a:r>
            <a:r>
              <a:rPr lang="en-US" sz="1600" b="0" i="0" u="none" strike="noStrike" cap="none">
                <a:solidFill>
                  <a:srgbClr val="000000"/>
                </a:solidFill>
                <a:latin typeface="Arial"/>
                <a:ea typeface="Arial"/>
                <a:cs typeface="Arial"/>
                <a:sym typeface="Arial"/>
              </a:rPr>
              <a:t> tại một số nhà máy.</a:t>
            </a:r>
            <a:endParaRPr/>
          </a:p>
          <a:p>
            <a:pPr marL="800100" marR="0" lvl="0" indent="-342900" algn="l" rtl="0">
              <a:lnSpc>
                <a:spcPct val="100000"/>
              </a:lnSpc>
              <a:spcBef>
                <a:spcPts val="60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Một số thử nghiệm trong chương trình </a:t>
            </a:r>
            <a:r>
              <a:rPr lang="en-US" sz="1600" b="1" i="0" u="none" strike="noStrike" cap="none">
                <a:solidFill>
                  <a:srgbClr val="000000"/>
                </a:solidFill>
                <a:latin typeface="Arial"/>
                <a:ea typeface="Arial"/>
                <a:cs typeface="Arial"/>
                <a:sym typeface="Arial"/>
              </a:rPr>
              <a:t>CLEANKER</a:t>
            </a:r>
            <a:r>
              <a:rPr lang="en-US" sz="1600" b="0" i="0" u="none" strike="noStrike" cap="none">
                <a:solidFill>
                  <a:srgbClr val="000000"/>
                </a:solidFill>
                <a:latin typeface="Arial"/>
                <a:ea typeface="Arial"/>
                <a:cs typeface="Arial"/>
                <a:sym typeface="Arial"/>
              </a:rPr>
              <a:t> hoặc hợp tác EU–Horizon 2020.</a:t>
            </a:r>
            <a:endParaRPr/>
          </a:p>
          <a:p>
            <a:pPr marL="800100" marR="0" lvl="0" indent="-342900" algn="l" rtl="0">
              <a:lnSpc>
                <a:spcPct val="100000"/>
              </a:lnSpc>
              <a:spcBef>
                <a:spcPts val="60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Cũng kết hợp với công nghệ thu hồi nhiệt từ khí thải lò nung.</a:t>
            </a:r>
            <a:endParaRPr/>
          </a:p>
        </p:txBody>
      </p:sp>
      <p:sp>
        <p:nvSpPr>
          <p:cNvPr id="749" name="Google Shape;749;p34"/>
          <p:cNvSpPr txBox="1">
            <a:spLocks noGrp="1"/>
          </p:cNvSpPr>
          <p:nvPr>
            <p:ph type="title" idx="4294967295"/>
          </p:nvPr>
        </p:nvSpPr>
        <p:spPr>
          <a:xfrm>
            <a:off x="304800" y="732716"/>
            <a:ext cx="115824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000">
                <a:solidFill>
                  <a:srgbClr val="327176"/>
                </a:solidFill>
                <a:latin typeface="+mj-lt"/>
              </a:rPr>
              <a:t> 10. VÍ DỤ VỀ CÁC GIẢI PHÁP TKNL TRONG NGÀNH CÔNG NGHIỆP XI MĂNG TRÊN THẾ GIỚI</a:t>
            </a:r>
            <a:endParaRPr sz="2000">
              <a:solidFill>
                <a:srgbClr val="327176"/>
              </a:solidFill>
              <a:latin typeface="+mj-l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53"/>
        <p:cNvGrpSpPr/>
        <p:nvPr/>
      </p:nvGrpSpPr>
      <p:grpSpPr>
        <a:xfrm>
          <a:off x="0" y="0"/>
          <a:ext cx="0" cy="0"/>
          <a:chOff x="0" y="0"/>
          <a:chExt cx="0" cy="0"/>
        </a:xfrm>
      </p:grpSpPr>
      <p:sp>
        <p:nvSpPr>
          <p:cNvPr id="754" name="Google Shape;754;p35"/>
          <p:cNvSpPr txBox="1"/>
          <p:nvPr/>
        </p:nvSpPr>
        <p:spPr>
          <a:xfrm>
            <a:off x="483325" y="1424681"/>
            <a:ext cx="11077303" cy="2323713"/>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sz="1800" b="1" i="0" u="none" strike="noStrike" cap="none">
                <a:solidFill>
                  <a:srgbClr val="327176"/>
                </a:solidFill>
                <a:latin typeface="Arial"/>
                <a:ea typeface="Arial"/>
                <a:cs typeface="Arial"/>
                <a:sym typeface="Arial"/>
              </a:rPr>
              <a:t>Dự án tiêu biểu:</a:t>
            </a:r>
            <a:endParaRPr/>
          </a:p>
          <a:p>
            <a:pPr marL="0" marR="0" lvl="0" indent="0" algn="just" rtl="0">
              <a:lnSpc>
                <a:spcPct val="100000"/>
              </a:lnSpc>
              <a:spcBef>
                <a:spcPts val="900"/>
              </a:spcBef>
              <a:spcAft>
                <a:spcPts val="0"/>
              </a:spcAft>
              <a:buNone/>
            </a:pPr>
            <a:r>
              <a:rPr lang="en-US" sz="1600" b="1" i="0" u="none" strike="noStrike" cap="none">
                <a:solidFill>
                  <a:schemeClr val="dk1"/>
                </a:solidFill>
                <a:latin typeface="Arial"/>
                <a:ea typeface="Arial"/>
                <a:cs typeface="Arial"/>
                <a:sym typeface="Arial"/>
              </a:rPr>
              <a:t>Đức</a:t>
            </a:r>
            <a:r>
              <a:rPr lang="en-US" sz="1600" b="0" i="0" u="none" strike="noStrike" cap="none">
                <a:solidFill>
                  <a:schemeClr val="dk1"/>
                </a:solidFill>
                <a:latin typeface="Arial"/>
                <a:ea typeface="Arial"/>
                <a:cs typeface="Arial"/>
                <a:sym typeface="Arial"/>
              </a:rPr>
              <a:t>: Heidelberg Linde CCS: Vào tháng 4 năm 2023, Heidelberg Materials đã hợp tác với công ty kỹ thuật Linde để lắp đặt một hệ thống thu giữ carbon có công suất 70 kt tại nhà máy xi măng Lengfurt (công suất 1 triệu tấn/năm) vào năm 2025.</a:t>
            </a:r>
            <a:endParaRPr sz="1600" b="0" i="0" u="none" strike="noStrike" cap="none">
              <a:solidFill>
                <a:schemeClr val="dk1"/>
              </a:solidFill>
              <a:latin typeface="Arial"/>
              <a:ea typeface="Arial"/>
              <a:cs typeface="Arial"/>
              <a:sym typeface="Arial"/>
            </a:endParaRPr>
          </a:p>
          <a:p>
            <a:pPr marL="0" marR="0" lvl="0" indent="0" algn="just" rtl="0">
              <a:lnSpc>
                <a:spcPct val="100000"/>
              </a:lnSpc>
              <a:spcBef>
                <a:spcPts val="900"/>
              </a:spcBef>
              <a:spcAft>
                <a:spcPts val="0"/>
              </a:spcAft>
              <a:buNone/>
            </a:pPr>
            <a:r>
              <a:rPr lang="en-US" sz="1600" b="1" i="0" u="none" strike="noStrike" cap="none">
                <a:solidFill>
                  <a:schemeClr val="dk1"/>
                </a:solidFill>
                <a:latin typeface="Arial"/>
                <a:ea typeface="Arial"/>
                <a:cs typeface="Arial"/>
                <a:sym typeface="Arial"/>
              </a:rPr>
              <a:t>Tây Ban Nha</a:t>
            </a:r>
            <a:r>
              <a:rPr lang="en-US" sz="1600" b="0" i="0" u="none" strike="noStrike" cap="none">
                <a:solidFill>
                  <a:schemeClr val="dk1"/>
                </a:solidFill>
                <a:latin typeface="Arial"/>
                <a:ea typeface="Arial"/>
                <a:cs typeface="Arial"/>
                <a:sym typeface="Arial"/>
              </a:rPr>
              <a:t>: ECCO2 - Nhà máy xi măng LafargeHolcim Carboneras: LafargeHolcim España, Carbon Clean và Sistemas de Calor đã thành lập ECCO2, một liên doanh để phát triển nhà máy thu giữ CO2 công nghệ tiên tiến tại nhà máy xi măng Carboneras (tỉnh Almeria). Ba công ty đã bắt đầu làm việc với dự án này từ cuối năm 2020 để đánh giá tính khả thi về mặt kỹ thuật và lợi ích cho cộng đồng địa phương. Nhà máy dự kiến sẽ đi vào hoạt động vào đầu năm 2023.</a:t>
            </a:r>
            <a:endParaRPr sz="1600" b="0" i="0" u="none" strike="noStrike" cap="none">
              <a:solidFill>
                <a:schemeClr val="dk1"/>
              </a:solidFill>
              <a:latin typeface="Arial"/>
              <a:ea typeface="Arial"/>
              <a:cs typeface="Arial"/>
              <a:sym typeface="Arial"/>
            </a:endParaRPr>
          </a:p>
        </p:txBody>
      </p:sp>
      <p:pic>
        <p:nvPicPr>
          <p:cNvPr id="755" name="Google Shape;755;p35"/>
          <p:cNvPicPr preferRelativeResize="0"/>
          <p:nvPr/>
        </p:nvPicPr>
        <p:blipFill rotWithShape="1">
          <a:blip r:embed="rId3">
            <a:alphaModFix/>
          </a:blip>
          <a:srcRect/>
          <a:stretch/>
        </p:blipFill>
        <p:spPr>
          <a:xfrm>
            <a:off x="7772400" y="3801833"/>
            <a:ext cx="3810000" cy="2540000"/>
          </a:xfrm>
          <a:prstGeom prst="rect">
            <a:avLst/>
          </a:prstGeom>
          <a:noFill/>
          <a:ln>
            <a:noFill/>
          </a:ln>
        </p:spPr>
      </p:pic>
      <p:sp>
        <p:nvSpPr>
          <p:cNvPr id="756" name="Google Shape;756;p35"/>
          <p:cNvSpPr txBox="1"/>
          <p:nvPr/>
        </p:nvSpPr>
        <p:spPr>
          <a:xfrm>
            <a:off x="1897016" y="5337501"/>
            <a:ext cx="5875383" cy="369332"/>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sz="1800" b="0" i="0" u="none" strike="noStrike" cap="none">
                <a:solidFill>
                  <a:schemeClr val="dk1"/>
                </a:solidFill>
                <a:latin typeface="Arial"/>
                <a:ea typeface="Arial"/>
                <a:cs typeface="Arial"/>
                <a:sym typeface="Arial"/>
              </a:rPr>
              <a:t>Nguồn: </a:t>
            </a:r>
            <a:r>
              <a:rPr lang="en-US" sz="1800" b="0" i="0" u="sng" strike="noStrike" cap="none">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https://www.osti.gov/servlets/purl/1241314</a:t>
            </a:r>
            <a:r>
              <a:rPr lang="en-US" sz="1800" b="0" i="0" u="none" strike="noStrike" cap="none">
                <a:solidFill>
                  <a:schemeClr val="dk1"/>
                </a:solidFill>
                <a:latin typeface="Arial"/>
                <a:ea typeface="Arial"/>
                <a:cs typeface="Arial"/>
                <a:sym typeface="Arial"/>
              </a:rPr>
              <a:t> </a:t>
            </a:r>
            <a:endParaRPr sz="1800" b="0" i="0" u="none" strike="noStrike" cap="none">
              <a:solidFill>
                <a:schemeClr val="dk1"/>
              </a:solidFill>
              <a:latin typeface="Arial"/>
              <a:ea typeface="Arial"/>
              <a:cs typeface="Arial"/>
              <a:sym typeface="Arial"/>
            </a:endParaRPr>
          </a:p>
        </p:txBody>
      </p:sp>
      <p:sp>
        <p:nvSpPr>
          <p:cNvPr id="757" name="Google Shape;757;p35"/>
          <p:cNvSpPr/>
          <p:nvPr/>
        </p:nvSpPr>
        <p:spPr>
          <a:xfrm>
            <a:off x="483324" y="3748394"/>
            <a:ext cx="7289075" cy="1323439"/>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sz="1600" b="1" i="0" u="none" strike="noStrike" cap="none" dirty="0">
                <a:solidFill>
                  <a:schemeClr val="dk1"/>
                </a:solidFill>
                <a:latin typeface="Arial"/>
                <a:ea typeface="Arial"/>
                <a:cs typeface="Arial"/>
                <a:sym typeface="Arial"/>
              </a:rPr>
              <a:t>Hoa </a:t>
            </a:r>
            <a:r>
              <a:rPr lang="en-US" sz="1600" b="1" i="0" u="none" strike="noStrike" cap="none" dirty="0" err="1">
                <a:solidFill>
                  <a:schemeClr val="dk1"/>
                </a:solidFill>
                <a:latin typeface="Arial"/>
                <a:ea typeface="Arial"/>
                <a:cs typeface="Arial"/>
                <a:sym typeface="Arial"/>
              </a:rPr>
              <a:t>Kỳ</a:t>
            </a:r>
            <a:r>
              <a:rPr lang="en-US" sz="1600" b="0" i="0" u="none" strike="noStrike" cap="none" dirty="0" err="1">
                <a:solidFill>
                  <a:schemeClr val="dk1"/>
                </a:solidFill>
                <a:latin typeface="Arial"/>
                <a:ea typeface="Arial"/>
                <a:cs typeface="Arial"/>
                <a:sym typeface="Arial"/>
              </a:rPr>
              <a:t>:Capitol</a:t>
            </a:r>
            <a:r>
              <a:rPr lang="en-US" sz="1600" b="0" i="0" u="none" strike="noStrike" cap="none" dirty="0">
                <a:solidFill>
                  <a:schemeClr val="dk1"/>
                </a:solidFill>
                <a:latin typeface="Arial"/>
                <a:ea typeface="Arial"/>
                <a:cs typeface="Arial"/>
                <a:sym typeface="Arial"/>
              </a:rPr>
              <a:t> Aggregates: Nhà </a:t>
            </a:r>
            <a:r>
              <a:rPr lang="en-US" sz="1600" b="0" i="0" u="none" strike="noStrike" cap="none" dirty="0" err="1">
                <a:solidFill>
                  <a:schemeClr val="dk1"/>
                </a:solidFill>
                <a:latin typeface="Arial"/>
                <a:ea typeface="Arial"/>
                <a:cs typeface="Arial"/>
                <a:sym typeface="Arial"/>
              </a:rPr>
              <a:t>máy</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thu</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giữ</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và</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sử</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dụng</a:t>
            </a:r>
            <a:r>
              <a:rPr lang="en-US" sz="1600" b="0" i="0" u="none" strike="noStrike" cap="none" dirty="0">
                <a:solidFill>
                  <a:schemeClr val="dk1"/>
                </a:solidFill>
                <a:latin typeface="Arial"/>
                <a:ea typeface="Arial"/>
                <a:cs typeface="Arial"/>
                <a:sym typeface="Arial"/>
              </a:rPr>
              <a:t> carbon (CCU) </a:t>
            </a:r>
            <a:r>
              <a:rPr lang="en-US" sz="1600" b="0" i="0" u="none" strike="noStrike" cap="none" dirty="0" err="1">
                <a:solidFill>
                  <a:schemeClr val="dk1"/>
                </a:solidFill>
                <a:latin typeface="Arial"/>
                <a:ea typeface="Arial"/>
                <a:cs typeface="Arial"/>
                <a:sym typeface="Arial"/>
              </a:rPr>
              <a:t>quy</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mô</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thương</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mại</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sau</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đốt</a:t>
            </a:r>
            <a:r>
              <a:rPr lang="en-US" sz="1600" b="0" i="0" u="none" strike="noStrike" cap="none" dirty="0">
                <a:solidFill>
                  <a:schemeClr val="dk1"/>
                </a:solidFill>
                <a:latin typeface="Arial"/>
                <a:ea typeface="Arial"/>
                <a:cs typeface="Arial"/>
                <a:sym typeface="Arial"/>
              </a:rPr>
              <a:t> đã được </a:t>
            </a:r>
            <a:r>
              <a:rPr lang="en-US" sz="1600" b="0" i="0" u="none" strike="noStrike" cap="none" dirty="0" err="1">
                <a:solidFill>
                  <a:schemeClr val="dk1"/>
                </a:solidFill>
                <a:latin typeface="Arial"/>
                <a:ea typeface="Arial"/>
                <a:cs typeface="Arial"/>
                <a:sym typeface="Arial"/>
              </a:rPr>
              <a:t>đưa</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vào</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hoạt</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động</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vào</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năm</a:t>
            </a:r>
            <a:r>
              <a:rPr lang="en-US" sz="1600" b="0" i="0" u="none" strike="noStrike" cap="none" dirty="0">
                <a:solidFill>
                  <a:schemeClr val="dk1"/>
                </a:solidFill>
                <a:latin typeface="Arial"/>
                <a:ea typeface="Arial"/>
                <a:cs typeface="Arial"/>
                <a:sym typeface="Arial"/>
              </a:rPr>
              <a:t> 2014 </a:t>
            </a:r>
            <a:r>
              <a:rPr lang="en-US" sz="1600" b="0" i="0" u="none" strike="noStrike" cap="none" dirty="0" err="1">
                <a:solidFill>
                  <a:schemeClr val="dk1"/>
                </a:solidFill>
                <a:latin typeface="Arial"/>
                <a:ea typeface="Arial"/>
                <a:cs typeface="Arial"/>
                <a:sym typeface="Arial"/>
              </a:rPr>
              <a:t>tại</a:t>
            </a:r>
            <a:r>
              <a:rPr lang="en-US" sz="1600" b="0" i="0" u="none" strike="noStrike" cap="none" dirty="0">
                <a:solidFill>
                  <a:schemeClr val="dk1"/>
                </a:solidFill>
                <a:latin typeface="Arial"/>
                <a:ea typeface="Arial"/>
                <a:cs typeface="Arial"/>
                <a:sym typeface="Arial"/>
              </a:rPr>
              <a:t> nhà </a:t>
            </a:r>
            <a:r>
              <a:rPr lang="en-US" sz="1600" b="0" i="0" u="none" strike="noStrike" cap="none" dirty="0" err="1">
                <a:solidFill>
                  <a:schemeClr val="dk1"/>
                </a:solidFill>
                <a:latin typeface="Arial"/>
                <a:ea typeface="Arial"/>
                <a:cs typeface="Arial"/>
                <a:sym typeface="Arial"/>
              </a:rPr>
              <a:t>máy</a:t>
            </a:r>
            <a:r>
              <a:rPr lang="en-US" sz="1600" b="0" i="0" u="none" strike="noStrike" cap="none" dirty="0">
                <a:solidFill>
                  <a:schemeClr val="dk1"/>
                </a:solidFill>
                <a:latin typeface="Arial"/>
                <a:ea typeface="Arial"/>
                <a:cs typeface="Arial"/>
                <a:sym typeface="Arial"/>
              </a:rPr>
              <a:t> Capitol Aggregates ở Texas, </a:t>
            </a:r>
            <a:r>
              <a:rPr lang="en-US" sz="1600" b="0" i="0" u="none" strike="noStrike" cap="none" dirty="0" err="1">
                <a:solidFill>
                  <a:schemeClr val="dk1"/>
                </a:solidFill>
                <a:latin typeface="Arial"/>
                <a:ea typeface="Arial"/>
                <a:cs typeface="Arial"/>
                <a:sym typeface="Arial"/>
              </a:rPr>
              <a:t>thu</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giữ</a:t>
            </a:r>
            <a:r>
              <a:rPr lang="en-US" sz="1600" b="0" i="0" u="none" strike="noStrike" cap="none" dirty="0">
                <a:solidFill>
                  <a:schemeClr val="dk1"/>
                </a:solidFill>
                <a:latin typeface="Arial"/>
                <a:ea typeface="Arial"/>
                <a:cs typeface="Arial"/>
                <a:sym typeface="Arial"/>
              </a:rPr>
              <a:t> 15% </a:t>
            </a:r>
            <a:r>
              <a:rPr lang="en-US" sz="1600" b="0" i="0" u="none" strike="noStrike" cap="none" dirty="0" err="1">
                <a:solidFill>
                  <a:schemeClr val="dk1"/>
                </a:solidFill>
                <a:latin typeface="Arial"/>
                <a:ea typeface="Arial"/>
                <a:cs typeface="Arial"/>
                <a:sym typeface="Arial"/>
              </a:rPr>
              <a:t>lượng</a:t>
            </a:r>
            <a:r>
              <a:rPr lang="en-US" sz="1600" b="0" i="0" u="none" strike="noStrike" cap="none" dirty="0">
                <a:solidFill>
                  <a:schemeClr val="dk1"/>
                </a:solidFill>
                <a:latin typeface="Arial"/>
                <a:ea typeface="Arial"/>
                <a:cs typeface="Arial"/>
                <a:sym typeface="Arial"/>
              </a:rPr>
              <a:t> khí </a:t>
            </a:r>
            <a:r>
              <a:rPr lang="en-US" sz="1600" b="0" i="0" u="none" strike="noStrike" cap="none" dirty="0" err="1">
                <a:solidFill>
                  <a:schemeClr val="dk1"/>
                </a:solidFill>
                <a:latin typeface="Arial"/>
                <a:ea typeface="Arial"/>
                <a:cs typeface="Arial"/>
                <a:sym typeface="Arial"/>
              </a:rPr>
              <a:t>thải</a:t>
            </a:r>
            <a:r>
              <a:rPr lang="en-US" sz="1600" b="0" i="0" u="none" strike="noStrike" cap="none" dirty="0">
                <a:solidFill>
                  <a:schemeClr val="dk1"/>
                </a:solidFill>
                <a:latin typeface="Arial"/>
                <a:ea typeface="Arial"/>
                <a:cs typeface="Arial"/>
                <a:sym typeface="Arial"/>
              </a:rPr>
              <a:t> từ </a:t>
            </a:r>
            <a:r>
              <a:rPr lang="en-US" sz="1600" b="0" i="0" u="none" strike="noStrike" cap="none" dirty="0" err="1">
                <a:solidFill>
                  <a:schemeClr val="dk1"/>
                </a:solidFill>
                <a:latin typeface="Arial"/>
                <a:ea typeface="Arial"/>
                <a:cs typeface="Arial"/>
                <a:sym typeface="Arial"/>
              </a:rPr>
              <a:t>sản</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xuất</a:t>
            </a:r>
            <a:r>
              <a:rPr lang="en-US" sz="1600" b="0" i="0" u="none" strike="noStrike" cap="none" dirty="0">
                <a:solidFill>
                  <a:schemeClr val="dk1"/>
                </a:solidFill>
                <a:latin typeface="Arial"/>
                <a:ea typeface="Arial"/>
                <a:cs typeface="Arial"/>
                <a:sym typeface="Arial"/>
              </a:rPr>
              <a:t> xi </a:t>
            </a:r>
            <a:r>
              <a:rPr lang="en-US" sz="1600" b="0" i="0" u="none" strike="noStrike" cap="none" dirty="0" err="1">
                <a:solidFill>
                  <a:schemeClr val="dk1"/>
                </a:solidFill>
                <a:latin typeface="Arial"/>
                <a:ea typeface="Arial"/>
                <a:cs typeface="Arial"/>
                <a:sym typeface="Arial"/>
              </a:rPr>
              <a:t>măng</a:t>
            </a:r>
            <a:r>
              <a:rPr lang="en-US" sz="1600" b="0" i="0" u="none" strike="noStrike" cap="none" dirty="0">
                <a:solidFill>
                  <a:schemeClr val="dk1"/>
                </a:solidFill>
                <a:latin typeface="Arial"/>
                <a:ea typeface="Arial"/>
                <a:cs typeface="Arial"/>
                <a:sym typeface="Arial"/>
              </a:rPr>
              <a:t> (75 kt CO2/</a:t>
            </a:r>
            <a:r>
              <a:rPr lang="en-US" sz="1600" b="0" i="0" u="none" strike="noStrike" cap="none" dirty="0" err="1">
                <a:solidFill>
                  <a:schemeClr val="dk1"/>
                </a:solidFill>
                <a:latin typeface="Arial"/>
                <a:ea typeface="Arial"/>
                <a:cs typeface="Arial"/>
                <a:sym typeface="Arial"/>
              </a:rPr>
              <a:t>năm</a:t>
            </a:r>
            <a:r>
              <a:rPr lang="en-US" sz="1600" b="0" i="0" u="none" strike="noStrike" cap="none" dirty="0">
                <a:solidFill>
                  <a:schemeClr val="dk1"/>
                </a:solidFill>
                <a:latin typeface="Arial"/>
                <a:ea typeface="Arial"/>
                <a:cs typeface="Arial"/>
                <a:sym typeface="Arial"/>
              </a:rPr>
              <a:t>) để </a:t>
            </a:r>
            <a:r>
              <a:rPr lang="en-US" sz="1600" b="0" i="0" u="none" strike="noStrike" cap="none" dirty="0" err="1">
                <a:solidFill>
                  <a:schemeClr val="dk1"/>
                </a:solidFill>
                <a:latin typeface="Arial"/>
                <a:ea typeface="Arial"/>
                <a:cs typeface="Arial"/>
                <a:sym typeface="Arial"/>
              </a:rPr>
              <a:t>sử</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dụng</a:t>
            </a:r>
            <a:r>
              <a:rPr lang="en-US" sz="1600" b="0" i="0" u="none" strike="noStrike" cap="none" dirty="0">
                <a:solidFill>
                  <a:schemeClr val="dk1"/>
                </a:solidFill>
                <a:latin typeface="Arial"/>
                <a:ea typeface="Arial"/>
                <a:cs typeface="Arial"/>
                <a:sym typeface="Arial"/>
              </a:rPr>
              <a:t> trong </a:t>
            </a:r>
            <a:r>
              <a:rPr lang="en-US" sz="1600" b="0" i="0" u="none" strike="noStrike" cap="none" dirty="0" err="1">
                <a:solidFill>
                  <a:schemeClr val="dk1"/>
                </a:solidFill>
                <a:latin typeface="Arial"/>
                <a:ea typeface="Arial"/>
                <a:cs typeface="Arial"/>
                <a:sym typeface="Arial"/>
              </a:rPr>
              <a:t>các</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vật</a:t>
            </a:r>
            <a:r>
              <a:rPr lang="en-US" sz="1600" b="0" i="0" u="none" strike="noStrike" cap="none" dirty="0">
                <a:solidFill>
                  <a:schemeClr val="dk1"/>
                </a:solidFill>
                <a:latin typeface="Arial"/>
                <a:ea typeface="Arial"/>
                <a:cs typeface="Arial"/>
                <a:sym typeface="Arial"/>
              </a:rPr>
              <a:t> liệu </a:t>
            </a:r>
            <a:r>
              <a:rPr lang="en-US" sz="1600" b="0" i="0" u="none" strike="noStrike" cap="none" dirty="0" err="1">
                <a:solidFill>
                  <a:schemeClr val="dk1"/>
                </a:solidFill>
                <a:latin typeface="Arial"/>
                <a:ea typeface="Arial"/>
                <a:cs typeface="Arial"/>
                <a:sym typeface="Arial"/>
              </a:rPr>
              <a:t>như</a:t>
            </a:r>
            <a:r>
              <a:rPr lang="en-US" sz="1600" b="0" i="0" u="none" strike="noStrike" cap="none" dirty="0">
                <a:solidFill>
                  <a:schemeClr val="dk1"/>
                </a:solidFill>
                <a:latin typeface="Arial"/>
                <a:ea typeface="Arial"/>
                <a:cs typeface="Arial"/>
                <a:sym typeface="Arial"/>
              </a:rPr>
              <a:t> baking soda (</a:t>
            </a:r>
            <a:r>
              <a:rPr lang="en-US" sz="1600" b="0" i="0" u="none" strike="noStrike" cap="none" dirty="0" err="1">
                <a:solidFill>
                  <a:schemeClr val="dk1"/>
                </a:solidFill>
                <a:latin typeface="Arial"/>
                <a:ea typeface="Arial"/>
                <a:cs typeface="Arial"/>
                <a:sym typeface="Arial"/>
              </a:rPr>
              <a:t>muối</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nở</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thuốc</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tẩy</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và</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axit</a:t>
            </a:r>
            <a:r>
              <a:rPr lang="en-US" sz="1600" b="0" i="0" u="none" strike="noStrike" cap="none" dirty="0">
                <a:solidFill>
                  <a:schemeClr val="dk1"/>
                </a:solidFill>
                <a:latin typeface="Arial"/>
                <a:ea typeface="Arial"/>
                <a:cs typeface="Arial"/>
                <a:sym typeface="Arial"/>
              </a:rPr>
              <a:t> hydrochloric.</a:t>
            </a:r>
            <a:endParaRPr sz="1600" b="0" i="0" u="none" strike="noStrike" cap="none" dirty="0">
              <a:solidFill>
                <a:schemeClr val="dk1"/>
              </a:solidFill>
              <a:latin typeface="Arial"/>
              <a:ea typeface="Arial"/>
              <a:cs typeface="Arial"/>
              <a:sym typeface="Arial"/>
            </a:endParaRPr>
          </a:p>
        </p:txBody>
      </p:sp>
      <p:sp>
        <p:nvSpPr>
          <p:cNvPr id="758" name="Google Shape;758;p35"/>
          <p:cNvSpPr txBox="1"/>
          <p:nvPr/>
        </p:nvSpPr>
        <p:spPr>
          <a:xfrm>
            <a:off x="304800" y="663813"/>
            <a:ext cx="11582400"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3600"/>
              <a:buFont typeface="Fira Sans Extra Condensed"/>
              <a:buNone/>
            </a:pPr>
            <a:r>
              <a:rPr lang="en-US" sz="2000" b="1" i="0" u="none" strike="noStrike" cap="none">
                <a:solidFill>
                  <a:srgbClr val="327176"/>
                </a:solidFill>
                <a:latin typeface="Arial"/>
                <a:ea typeface="Arial"/>
                <a:cs typeface="Arial"/>
                <a:sym typeface="Arial"/>
              </a:rPr>
              <a:t> 10. VÍ DỤ VỀ CÁC GIẢI PHÁP TKNL TRONG NGÀNH CÔNG NGHIỆP XI MĂNG TRÊN THẾ GIỚI</a:t>
            </a:r>
            <a:endParaRPr sz="2000" b="1" i="0" u="none" strike="noStrike" cap="none">
              <a:solidFill>
                <a:srgbClr val="327176"/>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pic>
        <p:nvPicPr>
          <p:cNvPr id="763" name="Google Shape;763;p36" descr="preencoded.png"/>
          <p:cNvPicPr preferRelativeResize="0"/>
          <p:nvPr/>
        </p:nvPicPr>
        <p:blipFill rotWithShape="1">
          <a:blip r:embed="rId3">
            <a:alphaModFix/>
          </a:blip>
          <a:srcRect/>
          <a:stretch/>
        </p:blipFill>
        <p:spPr>
          <a:xfrm>
            <a:off x="734616" y="1607340"/>
            <a:ext cx="2988191" cy="1846795"/>
          </a:xfrm>
          <a:prstGeom prst="rect">
            <a:avLst/>
          </a:prstGeom>
          <a:noFill/>
          <a:ln>
            <a:noFill/>
          </a:ln>
        </p:spPr>
      </p:pic>
      <p:sp>
        <p:nvSpPr>
          <p:cNvPr id="764" name="Google Shape;764;p36"/>
          <p:cNvSpPr/>
          <p:nvPr/>
        </p:nvSpPr>
        <p:spPr>
          <a:xfrm>
            <a:off x="734616" y="3727996"/>
            <a:ext cx="2356749" cy="303259"/>
          </a:xfrm>
          <a:prstGeom prst="rect">
            <a:avLst/>
          </a:prstGeom>
          <a:noFill/>
          <a:ln>
            <a:noFill/>
          </a:ln>
        </p:spPr>
        <p:txBody>
          <a:bodyPr spcFirstLastPara="1" wrap="square" lIns="0" tIns="0" rIns="0" bIns="0" anchor="t" anchorCtr="0">
            <a:noAutofit/>
          </a:bodyPr>
          <a:lstStyle/>
          <a:p>
            <a:pPr marL="0" marR="0" lvl="0" indent="0" algn="l" rtl="0">
              <a:lnSpc>
                <a:spcPct val="124390"/>
              </a:lnSpc>
              <a:spcBef>
                <a:spcPts val="0"/>
              </a:spcBef>
              <a:spcAft>
                <a:spcPts val="0"/>
              </a:spcAft>
              <a:buClr>
                <a:srgbClr val="000000"/>
              </a:buClr>
              <a:buSzPts val="2050"/>
              <a:buFont typeface="Arial"/>
              <a:buNone/>
            </a:pPr>
            <a:r>
              <a:rPr lang="en-US" sz="2050" b="0" i="0" u="none" strike="noStrike" cap="none">
                <a:solidFill>
                  <a:srgbClr val="161613"/>
                </a:solidFill>
                <a:latin typeface="Arial"/>
                <a:ea typeface="Arial"/>
                <a:cs typeface="Arial"/>
                <a:sym typeface="Arial"/>
              </a:rPr>
              <a:t>Vicem Hoàng Thạch</a:t>
            </a:r>
            <a:endParaRPr sz="2050" b="0" i="0" u="none" strike="noStrike" cap="none">
              <a:solidFill>
                <a:srgbClr val="000000"/>
              </a:solidFill>
              <a:latin typeface="Arial"/>
              <a:ea typeface="Arial"/>
              <a:cs typeface="Arial"/>
              <a:sym typeface="Arial"/>
            </a:endParaRPr>
          </a:p>
        </p:txBody>
      </p:sp>
      <p:sp>
        <p:nvSpPr>
          <p:cNvPr id="765" name="Google Shape;765;p36"/>
          <p:cNvSpPr/>
          <p:nvPr/>
        </p:nvSpPr>
        <p:spPr>
          <a:xfrm>
            <a:off x="734617" y="4181863"/>
            <a:ext cx="3168790" cy="1241656"/>
          </a:xfrm>
          <a:prstGeom prst="rect">
            <a:avLst/>
          </a:prstGeom>
          <a:noFill/>
          <a:ln>
            <a:noFill/>
          </a:ln>
        </p:spPr>
        <p:txBody>
          <a:bodyPr spcFirstLastPara="1" wrap="square" lIns="0" tIns="0" rIns="0" bIns="0" anchor="t" anchorCtr="0">
            <a:noAutofit/>
          </a:bodyPr>
          <a:lstStyle/>
          <a:p>
            <a:pPr marL="0" marR="0" lvl="0" indent="0" algn="l" rtl="0">
              <a:lnSpc>
                <a:spcPct val="157575"/>
              </a:lnSpc>
              <a:spcBef>
                <a:spcPts val="0"/>
              </a:spcBef>
              <a:spcAft>
                <a:spcPts val="0"/>
              </a:spcAft>
              <a:buClr>
                <a:srgbClr val="000000"/>
              </a:buClr>
              <a:buSzPts val="1650"/>
              <a:buFont typeface="Arial"/>
              <a:buNone/>
            </a:pPr>
            <a:r>
              <a:rPr lang="en-US" sz="1650" b="0" i="0" u="none" strike="noStrike" cap="none">
                <a:solidFill>
                  <a:srgbClr val="161613"/>
                </a:solidFill>
                <a:latin typeface="Arial"/>
                <a:ea typeface="Arial"/>
                <a:cs typeface="Arial"/>
                <a:sym typeface="Arial"/>
              </a:rPr>
              <a:t>Đã triển khai thành công hệ thống thu hồi nhiệt khí thải (WHR) và sử dụng nhiên liệu thay thế RDF, giúp giảm đáng kể chi phí năng lượng và phát thải CO₂.</a:t>
            </a:r>
            <a:endParaRPr sz="1650" b="0" i="0" u="none" strike="noStrike" cap="none">
              <a:solidFill>
                <a:srgbClr val="000000"/>
              </a:solidFill>
              <a:latin typeface="Arial"/>
              <a:ea typeface="Arial"/>
              <a:cs typeface="Arial"/>
              <a:sym typeface="Arial"/>
            </a:endParaRPr>
          </a:p>
        </p:txBody>
      </p:sp>
      <p:pic>
        <p:nvPicPr>
          <p:cNvPr id="766" name="Google Shape;766;p36" descr="preencoded.png"/>
          <p:cNvPicPr preferRelativeResize="0"/>
          <p:nvPr/>
        </p:nvPicPr>
        <p:blipFill rotWithShape="1">
          <a:blip r:embed="rId4">
            <a:alphaModFix/>
          </a:blip>
          <a:srcRect/>
          <a:stretch/>
        </p:blipFill>
        <p:spPr>
          <a:xfrm>
            <a:off x="4709652" y="1582205"/>
            <a:ext cx="2873703" cy="1776037"/>
          </a:xfrm>
          <a:prstGeom prst="rect">
            <a:avLst/>
          </a:prstGeom>
          <a:noFill/>
          <a:ln>
            <a:noFill/>
          </a:ln>
        </p:spPr>
      </p:pic>
      <p:sp>
        <p:nvSpPr>
          <p:cNvPr id="767" name="Google Shape;767;p36"/>
          <p:cNvSpPr/>
          <p:nvPr/>
        </p:nvSpPr>
        <p:spPr>
          <a:xfrm>
            <a:off x="5000464" y="3655870"/>
            <a:ext cx="2356749" cy="303259"/>
          </a:xfrm>
          <a:prstGeom prst="rect">
            <a:avLst/>
          </a:prstGeom>
          <a:noFill/>
          <a:ln>
            <a:noFill/>
          </a:ln>
        </p:spPr>
        <p:txBody>
          <a:bodyPr spcFirstLastPara="1" wrap="square" lIns="0" tIns="0" rIns="0" bIns="0" anchor="t" anchorCtr="0">
            <a:noAutofit/>
          </a:bodyPr>
          <a:lstStyle/>
          <a:p>
            <a:pPr marL="0" marR="0" lvl="0" indent="0" algn="l" rtl="0">
              <a:lnSpc>
                <a:spcPct val="124390"/>
              </a:lnSpc>
              <a:spcBef>
                <a:spcPts val="0"/>
              </a:spcBef>
              <a:spcAft>
                <a:spcPts val="0"/>
              </a:spcAft>
              <a:buClr>
                <a:srgbClr val="000000"/>
              </a:buClr>
              <a:buSzPts val="2050"/>
              <a:buFont typeface="Arial"/>
              <a:buNone/>
            </a:pPr>
            <a:r>
              <a:rPr lang="en-US" sz="2050" b="0" i="0" u="none" strike="noStrike" cap="none">
                <a:solidFill>
                  <a:srgbClr val="161613"/>
                </a:solidFill>
                <a:latin typeface="Arial"/>
                <a:ea typeface="Arial"/>
                <a:cs typeface="Arial"/>
                <a:sym typeface="Arial"/>
              </a:rPr>
              <a:t>Xi măng Bỉm Sơn</a:t>
            </a:r>
            <a:endParaRPr sz="2050" b="0" i="0" u="none" strike="noStrike" cap="none">
              <a:solidFill>
                <a:srgbClr val="000000"/>
              </a:solidFill>
              <a:latin typeface="Arial"/>
              <a:ea typeface="Arial"/>
              <a:cs typeface="Arial"/>
              <a:sym typeface="Arial"/>
            </a:endParaRPr>
          </a:p>
        </p:txBody>
      </p:sp>
      <p:sp>
        <p:nvSpPr>
          <p:cNvPr id="768" name="Google Shape;768;p36"/>
          <p:cNvSpPr/>
          <p:nvPr/>
        </p:nvSpPr>
        <p:spPr>
          <a:xfrm>
            <a:off x="4709652" y="4109736"/>
            <a:ext cx="3303639" cy="1552069"/>
          </a:xfrm>
          <a:prstGeom prst="rect">
            <a:avLst/>
          </a:prstGeom>
          <a:noFill/>
          <a:ln>
            <a:noFill/>
          </a:ln>
        </p:spPr>
        <p:txBody>
          <a:bodyPr spcFirstLastPara="1" wrap="square" lIns="0" tIns="0" rIns="0" bIns="0" anchor="t" anchorCtr="0">
            <a:noAutofit/>
          </a:bodyPr>
          <a:lstStyle/>
          <a:p>
            <a:pPr marL="0" marR="0" lvl="0" indent="0" algn="l" rtl="0">
              <a:lnSpc>
                <a:spcPct val="157575"/>
              </a:lnSpc>
              <a:spcBef>
                <a:spcPts val="0"/>
              </a:spcBef>
              <a:spcAft>
                <a:spcPts val="0"/>
              </a:spcAft>
              <a:buClr>
                <a:srgbClr val="000000"/>
              </a:buClr>
              <a:buSzPts val="1650"/>
              <a:buFont typeface="Arial"/>
              <a:buNone/>
            </a:pPr>
            <a:r>
              <a:rPr lang="en-US" sz="1650" b="0" i="0" u="none" strike="noStrike" cap="none">
                <a:solidFill>
                  <a:srgbClr val="161613"/>
                </a:solidFill>
                <a:latin typeface="Arial"/>
                <a:ea typeface="Arial"/>
                <a:cs typeface="Arial"/>
                <a:sym typeface="Arial"/>
              </a:rPr>
              <a:t>Áp dụng hệ thống quản lý năng lượng ISO 50001 và kết nối hệ thống giám sát năng lượng trực tuyến, cho phép theo dõi và tối ưu hóa tiêu thụ năng lượng theo thời gian thực.</a:t>
            </a:r>
            <a:endParaRPr sz="1650" b="0" i="0" u="none" strike="noStrike" cap="none">
              <a:solidFill>
                <a:srgbClr val="000000"/>
              </a:solidFill>
              <a:latin typeface="Arial"/>
              <a:ea typeface="Arial"/>
              <a:cs typeface="Arial"/>
              <a:sym typeface="Arial"/>
            </a:endParaRPr>
          </a:p>
        </p:txBody>
      </p:sp>
      <p:pic>
        <p:nvPicPr>
          <p:cNvPr id="769" name="Google Shape;769;p36" descr="preencoded.png"/>
          <p:cNvPicPr preferRelativeResize="0"/>
          <p:nvPr/>
        </p:nvPicPr>
        <p:blipFill rotWithShape="1">
          <a:blip r:embed="rId5">
            <a:alphaModFix/>
          </a:blip>
          <a:srcRect/>
          <a:stretch/>
        </p:blipFill>
        <p:spPr>
          <a:xfrm>
            <a:off x="8616000" y="1582205"/>
            <a:ext cx="2873703" cy="1776037"/>
          </a:xfrm>
          <a:prstGeom prst="rect">
            <a:avLst/>
          </a:prstGeom>
          <a:noFill/>
          <a:ln>
            <a:noFill/>
          </a:ln>
        </p:spPr>
      </p:pic>
      <p:sp>
        <p:nvSpPr>
          <p:cNvPr id="770" name="Google Shape;770;p36"/>
          <p:cNvSpPr/>
          <p:nvPr/>
        </p:nvSpPr>
        <p:spPr>
          <a:xfrm>
            <a:off x="8991010" y="3679784"/>
            <a:ext cx="1825416" cy="303259"/>
          </a:xfrm>
          <a:prstGeom prst="rect">
            <a:avLst/>
          </a:prstGeom>
          <a:noFill/>
          <a:ln>
            <a:noFill/>
          </a:ln>
        </p:spPr>
        <p:txBody>
          <a:bodyPr spcFirstLastPara="1" wrap="square" lIns="0" tIns="0" rIns="0" bIns="0" anchor="t" anchorCtr="0">
            <a:noAutofit/>
          </a:bodyPr>
          <a:lstStyle/>
          <a:p>
            <a:pPr marL="0" marR="0" lvl="0" indent="0" algn="l" rtl="0">
              <a:lnSpc>
                <a:spcPct val="124390"/>
              </a:lnSpc>
              <a:spcBef>
                <a:spcPts val="0"/>
              </a:spcBef>
              <a:spcAft>
                <a:spcPts val="0"/>
              </a:spcAft>
              <a:buClr>
                <a:srgbClr val="000000"/>
              </a:buClr>
              <a:buSzPts val="2050"/>
              <a:buFont typeface="Arial"/>
              <a:buNone/>
            </a:pPr>
            <a:r>
              <a:rPr lang="en-US" sz="2050" b="0" i="0" u="none" strike="noStrike" cap="none">
                <a:solidFill>
                  <a:srgbClr val="161613"/>
                </a:solidFill>
                <a:latin typeface="Arial"/>
                <a:ea typeface="Arial"/>
                <a:cs typeface="Arial"/>
                <a:sym typeface="Arial"/>
              </a:rPr>
              <a:t>Xi măng Fico</a:t>
            </a:r>
            <a:endParaRPr sz="2050" b="0" i="0" u="none" strike="noStrike" cap="none">
              <a:solidFill>
                <a:srgbClr val="000000"/>
              </a:solidFill>
              <a:latin typeface="Arial"/>
              <a:ea typeface="Arial"/>
              <a:cs typeface="Arial"/>
              <a:sym typeface="Arial"/>
            </a:endParaRPr>
          </a:p>
        </p:txBody>
      </p:sp>
      <p:sp>
        <p:nvSpPr>
          <p:cNvPr id="771" name="Google Shape;771;p36"/>
          <p:cNvSpPr/>
          <p:nvPr/>
        </p:nvSpPr>
        <p:spPr>
          <a:xfrm>
            <a:off x="8991009" y="4133651"/>
            <a:ext cx="2906023" cy="1241656"/>
          </a:xfrm>
          <a:prstGeom prst="rect">
            <a:avLst/>
          </a:prstGeom>
          <a:noFill/>
          <a:ln>
            <a:noFill/>
          </a:ln>
        </p:spPr>
        <p:txBody>
          <a:bodyPr spcFirstLastPara="1" wrap="square" lIns="0" tIns="0" rIns="0" bIns="0" anchor="t" anchorCtr="0">
            <a:noAutofit/>
          </a:bodyPr>
          <a:lstStyle/>
          <a:p>
            <a:pPr marL="0" marR="0" lvl="0" indent="0" algn="l" rtl="0">
              <a:lnSpc>
                <a:spcPct val="157575"/>
              </a:lnSpc>
              <a:spcBef>
                <a:spcPts val="0"/>
              </a:spcBef>
              <a:spcAft>
                <a:spcPts val="0"/>
              </a:spcAft>
              <a:buClr>
                <a:srgbClr val="000000"/>
              </a:buClr>
              <a:buSzPts val="1650"/>
              <a:buFont typeface="Arial"/>
              <a:buNone/>
            </a:pPr>
            <a:r>
              <a:rPr lang="en-US" sz="1650" b="0" i="0" u="none" strike="noStrike" cap="none">
                <a:solidFill>
                  <a:srgbClr val="161613"/>
                </a:solidFill>
                <a:latin typeface="Arial"/>
                <a:ea typeface="Arial"/>
                <a:cs typeface="Arial"/>
                <a:sym typeface="Arial"/>
              </a:rPr>
              <a:t>Đang thử nghiệm đốt sinh khối thay thế than đá, hướng tới giảm phát thải carbon và tận dụng nguồn nhiên liệu tái tạo sẵn có tại địa phương.</a:t>
            </a:r>
            <a:endParaRPr sz="1650" b="0" i="0" u="none" strike="noStrike" cap="none">
              <a:solidFill>
                <a:srgbClr val="000000"/>
              </a:solidFill>
              <a:latin typeface="Arial"/>
              <a:ea typeface="Arial"/>
              <a:cs typeface="Arial"/>
              <a:sym typeface="Arial"/>
            </a:endParaRPr>
          </a:p>
        </p:txBody>
      </p:sp>
      <p:sp>
        <p:nvSpPr>
          <p:cNvPr id="772" name="Google Shape;772;p36"/>
          <p:cNvSpPr txBox="1"/>
          <p:nvPr/>
        </p:nvSpPr>
        <p:spPr>
          <a:xfrm>
            <a:off x="304800" y="678634"/>
            <a:ext cx="11582400"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3600"/>
              <a:buFont typeface="Fira Sans Extra Condensed"/>
              <a:buNone/>
            </a:pPr>
            <a:r>
              <a:rPr lang="en-US" sz="2000" b="1" i="0" u="none" strike="noStrike" cap="none">
                <a:solidFill>
                  <a:srgbClr val="327176"/>
                </a:solidFill>
                <a:latin typeface="Arial"/>
                <a:ea typeface="Arial"/>
                <a:cs typeface="Arial"/>
                <a:sym typeface="Arial"/>
              </a:rPr>
              <a:t> 10. VÍ DỤ VỀ CÁC GIẢI PHÁP TKNL TRONG NGÀNH CÔNG NGHIỆP XI MĂNG TRÊN THẾ GIỚI</a:t>
            </a:r>
            <a:endParaRPr sz="2000" b="1" i="0" u="none" strike="noStrike" cap="none">
              <a:solidFill>
                <a:srgbClr val="327176"/>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77" name="Google Shape;777;p37"/>
          <p:cNvSpPr txBox="1">
            <a:spLocks noGrp="1"/>
          </p:cNvSpPr>
          <p:nvPr>
            <p:ph type="title" idx="4294967295"/>
          </p:nvPr>
        </p:nvSpPr>
        <p:spPr>
          <a:xfrm>
            <a:off x="526400" y="2420104"/>
            <a:ext cx="11360800" cy="1122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2200" b="0" dirty="0" err="1">
                <a:latin typeface="+mn-lt"/>
              </a:rPr>
              <a:t>Câu</a:t>
            </a:r>
            <a:r>
              <a:rPr lang="en-US" sz="2200" b="0" dirty="0">
                <a:latin typeface="+mn-lt"/>
              </a:rPr>
              <a:t> </a:t>
            </a:r>
            <a:r>
              <a:rPr lang="en-US" sz="2200" b="0" dirty="0" err="1">
                <a:latin typeface="+mn-lt"/>
              </a:rPr>
              <a:t>hỏi</a:t>
            </a:r>
            <a:r>
              <a:rPr lang="en-US" sz="2200" b="0" dirty="0">
                <a:latin typeface="+mn-lt"/>
              </a:rPr>
              <a:t>:</a:t>
            </a:r>
            <a:br>
              <a:rPr lang="en-US" sz="2200" b="0" dirty="0">
                <a:latin typeface="+mn-lt"/>
              </a:rPr>
            </a:br>
            <a:r>
              <a:rPr lang="en-US" sz="2200" b="0" dirty="0" err="1">
                <a:latin typeface="+mn-lt"/>
              </a:rPr>
              <a:t>Bạn</a:t>
            </a:r>
            <a:r>
              <a:rPr lang="en-US" sz="2200" b="0" dirty="0">
                <a:latin typeface="+mn-lt"/>
              </a:rPr>
              <a:t> </a:t>
            </a:r>
            <a:r>
              <a:rPr lang="en-US" sz="2200" b="0" dirty="0" err="1">
                <a:latin typeface="+mn-lt"/>
              </a:rPr>
              <a:t>thấy</a:t>
            </a:r>
            <a:r>
              <a:rPr lang="en-US" sz="2200" b="0" dirty="0">
                <a:latin typeface="+mn-lt"/>
              </a:rPr>
              <a:t> </a:t>
            </a:r>
            <a:r>
              <a:rPr lang="en-US" sz="2200" b="0" dirty="0" err="1">
                <a:latin typeface="+mn-lt"/>
              </a:rPr>
              <a:t>tiềm</a:t>
            </a:r>
            <a:r>
              <a:rPr lang="en-US" sz="2200" b="0" dirty="0">
                <a:latin typeface="+mn-lt"/>
              </a:rPr>
              <a:t> </a:t>
            </a:r>
            <a:r>
              <a:rPr lang="en-US" sz="2200" b="0" dirty="0" err="1">
                <a:latin typeface="+mn-lt"/>
              </a:rPr>
              <a:t>năng</a:t>
            </a:r>
            <a:r>
              <a:rPr lang="en-US" sz="2200" b="0" dirty="0">
                <a:latin typeface="+mn-lt"/>
              </a:rPr>
              <a:t> </a:t>
            </a:r>
            <a:r>
              <a:rPr lang="en-US" sz="2200" b="0" dirty="0" err="1">
                <a:latin typeface="+mn-lt"/>
              </a:rPr>
              <a:t>tiết</a:t>
            </a:r>
            <a:r>
              <a:rPr lang="en-US" sz="2200" b="0" dirty="0">
                <a:latin typeface="+mn-lt"/>
              </a:rPr>
              <a:t> </a:t>
            </a:r>
            <a:r>
              <a:rPr lang="en-US" sz="2200" b="0" dirty="0" err="1">
                <a:latin typeface="+mn-lt"/>
              </a:rPr>
              <a:t>kiệm</a:t>
            </a:r>
            <a:r>
              <a:rPr lang="en-US" sz="2200" b="0" dirty="0">
                <a:latin typeface="+mn-lt"/>
              </a:rPr>
              <a:t> </a:t>
            </a:r>
            <a:r>
              <a:rPr lang="en-US" sz="2200" b="0" dirty="0" err="1">
                <a:latin typeface="+mn-lt"/>
              </a:rPr>
              <a:t>năng</a:t>
            </a:r>
            <a:r>
              <a:rPr lang="en-US" sz="2200" b="0" dirty="0">
                <a:latin typeface="+mn-lt"/>
              </a:rPr>
              <a:t> </a:t>
            </a:r>
            <a:r>
              <a:rPr lang="en-US" sz="2200" b="0" dirty="0" err="1">
                <a:latin typeface="+mn-lt"/>
              </a:rPr>
              <a:t>lượng</a:t>
            </a:r>
            <a:r>
              <a:rPr lang="en-US" sz="2200" b="0" dirty="0">
                <a:latin typeface="+mn-lt"/>
              </a:rPr>
              <a:t> </a:t>
            </a:r>
            <a:r>
              <a:rPr lang="en-US" sz="2200" b="0" dirty="0" err="1">
                <a:latin typeface="+mn-lt"/>
              </a:rPr>
              <a:t>nào</a:t>
            </a:r>
            <a:r>
              <a:rPr lang="en-US" sz="2200" b="0" dirty="0">
                <a:latin typeface="+mn-lt"/>
              </a:rPr>
              <a:t> </a:t>
            </a:r>
            <a:r>
              <a:rPr lang="en-US" sz="2200" b="0" dirty="0" err="1">
                <a:latin typeface="+mn-lt"/>
              </a:rPr>
              <a:t>phù</a:t>
            </a:r>
            <a:r>
              <a:rPr lang="en-US" sz="2200" b="0" dirty="0">
                <a:latin typeface="+mn-lt"/>
              </a:rPr>
              <a:t> </a:t>
            </a:r>
            <a:r>
              <a:rPr lang="en-US" sz="2200" b="0" dirty="0" err="1">
                <a:latin typeface="+mn-lt"/>
              </a:rPr>
              <a:t>hợp</a:t>
            </a:r>
            <a:r>
              <a:rPr lang="en-US" sz="2200" b="0" dirty="0">
                <a:latin typeface="+mn-lt"/>
              </a:rPr>
              <a:t> </a:t>
            </a:r>
            <a:r>
              <a:rPr lang="en-US" sz="2200" b="0" dirty="0" err="1">
                <a:latin typeface="+mn-lt"/>
              </a:rPr>
              <a:t>với</a:t>
            </a:r>
            <a:r>
              <a:rPr lang="en-US" sz="2200" b="0" dirty="0">
                <a:latin typeface="+mn-lt"/>
              </a:rPr>
              <a:t> </a:t>
            </a:r>
            <a:r>
              <a:rPr lang="en-US" sz="2200" b="0" dirty="0" err="1">
                <a:latin typeface="+mn-lt"/>
              </a:rPr>
              <a:t>nhà</a:t>
            </a:r>
            <a:r>
              <a:rPr lang="en-US" sz="2200" b="0" dirty="0">
                <a:latin typeface="+mn-lt"/>
              </a:rPr>
              <a:t> </a:t>
            </a:r>
            <a:r>
              <a:rPr lang="en-US" sz="2200" b="0" dirty="0" err="1">
                <a:latin typeface="+mn-lt"/>
              </a:rPr>
              <a:t>máy</a:t>
            </a:r>
            <a:r>
              <a:rPr lang="en-US" sz="2200" b="0" dirty="0">
                <a:latin typeface="+mn-lt"/>
              </a:rPr>
              <a:t> </a:t>
            </a:r>
            <a:r>
              <a:rPr lang="en-US" sz="2200" b="0" dirty="0" err="1">
                <a:latin typeface="+mn-lt"/>
              </a:rPr>
              <a:t>bạn</a:t>
            </a:r>
            <a:r>
              <a:rPr lang="en-US" sz="2200" b="0" dirty="0">
                <a:latin typeface="+mn-lt"/>
              </a:rPr>
              <a:t> </a:t>
            </a:r>
            <a:r>
              <a:rPr lang="en-US" sz="2200" b="0" dirty="0" err="1">
                <a:latin typeface="+mn-lt"/>
              </a:rPr>
              <a:t>nhất</a:t>
            </a:r>
            <a:r>
              <a:rPr lang="en-US" sz="2200" b="0" dirty="0">
                <a:latin typeface="+mn-lt"/>
              </a:rPr>
              <a:t> ? </a:t>
            </a:r>
            <a:r>
              <a:rPr lang="en-US" sz="2200" b="0" dirty="0" err="1">
                <a:latin typeface="+mn-lt"/>
              </a:rPr>
              <a:t>Giải</a:t>
            </a:r>
            <a:r>
              <a:rPr lang="en-US" sz="2200" b="0" dirty="0">
                <a:latin typeface="+mn-lt"/>
              </a:rPr>
              <a:t> </a:t>
            </a:r>
            <a:r>
              <a:rPr lang="en-US" sz="2200" b="0" dirty="0" err="1">
                <a:latin typeface="+mn-lt"/>
              </a:rPr>
              <a:t>thích</a:t>
            </a:r>
            <a:r>
              <a:rPr lang="en-US" sz="2200" b="0" dirty="0">
                <a:latin typeface="+mn-lt"/>
              </a:rPr>
              <a:t>?</a:t>
            </a:r>
            <a:endParaRPr b="0" dirty="0">
              <a:latin typeface="+mn-lt"/>
            </a:endParaRPr>
          </a:p>
        </p:txBody>
      </p:sp>
      <p:sp>
        <p:nvSpPr>
          <p:cNvPr id="778" name="Google Shape;778;p37"/>
          <p:cNvSpPr txBox="1"/>
          <p:nvPr/>
        </p:nvSpPr>
        <p:spPr>
          <a:xfrm>
            <a:off x="304800" y="990840"/>
            <a:ext cx="11582400"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3600"/>
              <a:buFont typeface="Fira Sans Extra Condensed"/>
              <a:buNone/>
            </a:pPr>
            <a:r>
              <a:rPr lang="en-US" sz="3200" b="1" i="0" u="none" strike="noStrike" cap="none" dirty="0">
                <a:solidFill>
                  <a:srgbClr val="327176"/>
                </a:solidFill>
                <a:latin typeface="Arial"/>
                <a:ea typeface="Arial"/>
                <a:cs typeface="Arial"/>
                <a:sym typeface="Arial"/>
              </a:rPr>
              <a:t>THẢO LUẬN</a:t>
            </a:r>
            <a:endParaRPr sz="3200" b="1" i="0" u="none" strike="noStrike" cap="none" dirty="0">
              <a:solidFill>
                <a:srgbClr val="327176"/>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82"/>
        <p:cNvGrpSpPr/>
        <p:nvPr/>
      </p:nvGrpSpPr>
      <p:grpSpPr>
        <a:xfrm>
          <a:off x="0" y="0"/>
          <a:ext cx="0" cy="0"/>
          <a:chOff x="0" y="0"/>
          <a:chExt cx="0" cy="0"/>
        </a:xfrm>
      </p:grpSpPr>
      <p:grpSp>
        <p:nvGrpSpPr>
          <p:cNvPr id="783" name="Google Shape;783;p38"/>
          <p:cNvGrpSpPr/>
          <p:nvPr/>
        </p:nvGrpSpPr>
        <p:grpSpPr>
          <a:xfrm>
            <a:off x="6102673" y="1155628"/>
            <a:ext cx="5486761" cy="4546744"/>
            <a:chOff x="1079350" y="238125"/>
            <a:chExt cx="5461275" cy="4525625"/>
          </a:xfrm>
        </p:grpSpPr>
        <p:sp>
          <p:nvSpPr>
            <p:cNvPr id="784" name="Google Shape;784;p38"/>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5" name="Google Shape;785;p38"/>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6" name="Google Shape;786;p38"/>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7" name="Google Shape;787;p38"/>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8" name="Google Shape;788;p38"/>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9" name="Google Shape;789;p38"/>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0" name="Google Shape;790;p38"/>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1" name="Google Shape;791;p38"/>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2" name="Google Shape;792;p38"/>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3" name="Google Shape;793;p38"/>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4" name="Google Shape;794;p38"/>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5" name="Google Shape;795;p38"/>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6" name="Google Shape;796;p38"/>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7" name="Google Shape;797;p38"/>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8" name="Google Shape;798;p38"/>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9" name="Google Shape;799;p38"/>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0" name="Google Shape;800;p38"/>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1" name="Google Shape;801;p38"/>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2" name="Google Shape;802;p38"/>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3" name="Google Shape;803;p38"/>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4" name="Google Shape;804;p38"/>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5" name="Google Shape;805;p38"/>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6" name="Google Shape;806;p38"/>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7" name="Google Shape;807;p38"/>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8" name="Google Shape;808;p38"/>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9" name="Google Shape;809;p38"/>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0" name="Google Shape;810;p38"/>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1" name="Google Shape;811;p38"/>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2" name="Google Shape;812;p38"/>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3" name="Google Shape;813;p38"/>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4" name="Google Shape;814;p38"/>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5" name="Google Shape;815;p38"/>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6" name="Google Shape;816;p38"/>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7" name="Google Shape;817;p38"/>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8" name="Google Shape;818;p38"/>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9" name="Google Shape;819;p38"/>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0" name="Google Shape;820;p38"/>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1" name="Google Shape;821;p38"/>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2" name="Google Shape;822;p38"/>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3" name="Google Shape;823;p38"/>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4" name="Google Shape;824;p38"/>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5" name="Google Shape;825;p38"/>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6" name="Google Shape;826;p38"/>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7" name="Google Shape;827;p38"/>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8" name="Google Shape;828;p38"/>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9" name="Google Shape;829;p38"/>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0" name="Google Shape;830;p38"/>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1" name="Google Shape;831;p38"/>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2" name="Google Shape;832;p38"/>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3" name="Google Shape;833;p38"/>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4" name="Google Shape;834;p38"/>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5" name="Google Shape;835;p38"/>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6" name="Google Shape;836;p38"/>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7" name="Google Shape;837;p38"/>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8" name="Google Shape;838;p38"/>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9" name="Google Shape;839;p38"/>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0" name="Google Shape;840;p38"/>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1" name="Google Shape;841;p38"/>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2" name="Google Shape;842;p38"/>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3" name="Google Shape;843;p38"/>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4" name="Google Shape;844;p38"/>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5" name="Google Shape;845;p38"/>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6" name="Google Shape;846;p38"/>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7" name="Google Shape;847;p38"/>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8" name="Google Shape;848;p38"/>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9" name="Google Shape;849;p38"/>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0" name="Google Shape;850;p38"/>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1" name="Google Shape;851;p38"/>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2" name="Google Shape;852;p38"/>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3" name="Google Shape;853;p38"/>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4" name="Google Shape;854;p38"/>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5" name="Google Shape;855;p38"/>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6" name="Google Shape;856;p38"/>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7" name="Google Shape;857;p38"/>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8" name="Google Shape;858;p38"/>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9" name="Google Shape;859;p38"/>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0" name="Google Shape;860;p38"/>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1" name="Google Shape;861;p38"/>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2" name="Google Shape;862;p38"/>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3" name="Google Shape;863;p38"/>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4" name="Google Shape;864;p38"/>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5" name="Google Shape;865;p38"/>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6" name="Google Shape;866;p38"/>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7" name="Google Shape;867;p38"/>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8" name="Google Shape;868;p38"/>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9" name="Google Shape;869;p38"/>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0" name="Google Shape;870;p38"/>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1" name="Google Shape;871;p38"/>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2" name="Google Shape;872;p38"/>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3" name="Google Shape;873;p38"/>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4" name="Google Shape;874;p38"/>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5" name="Google Shape;875;p38"/>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6" name="Google Shape;876;p38"/>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7" name="Google Shape;877;p38"/>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8" name="Google Shape;878;p38"/>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9" name="Google Shape;879;p38"/>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0" name="Google Shape;880;p38"/>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1" name="Google Shape;881;p38"/>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2" name="Google Shape;882;p38"/>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3" name="Google Shape;883;p38"/>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4" name="Google Shape;884;p38"/>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5" name="Google Shape;885;p38"/>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6" name="Google Shape;886;p38"/>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7" name="Google Shape;887;p38"/>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8" name="Google Shape;888;p38"/>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9" name="Google Shape;889;p38"/>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0" name="Google Shape;890;p38"/>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1" name="Google Shape;891;p38"/>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2" name="Google Shape;892;p38"/>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3" name="Google Shape;893;p38"/>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4" name="Google Shape;894;p38"/>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5" name="Google Shape;895;p38"/>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6" name="Google Shape;896;p38"/>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7" name="Google Shape;897;p38"/>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8" name="Google Shape;898;p38"/>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9" name="Google Shape;899;p38"/>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0" name="Google Shape;900;p38"/>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1" name="Google Shape;901;p38"/>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2" name="Google Shape;902;p38"/>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3" name="Google Shape;903;p38"/>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4" name="Google Shape;904;p38"/>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5" name="Google Shape;905;p38"/>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6" name="Google Shape;906;p38"/>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7" name="Google Shape;907;p38"/>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8" name="Google Shape;908;p38"/>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9" name="Google Shape;909;p38"/>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0" name="Google Shape;910;p38"/>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1" name="Google Shape;911;p38"/>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2" name="Google Shape;912;p38"/>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3" name="Google Shape;913;p38"/>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4" name="Google Shape;914;p38"/>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5" name="Google Shape;915;p38"/>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6" name="Google Shape;916;p38"/>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7" name="Google Shape;917;p38"/>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8" name="Google Shape;918;p38"/>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9" name="Google Shape;919;p38"/>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0" name="Google Shape;920;p38"/>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1" name="Google Shape;921;p38"/>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2" name="Google Shape;922;p38"/>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3" name="Google Shape;923;p38"/>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4" name="Google Shape;924;p38"/>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5" name="Google Shape;925;p38"/>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6" name="Google Shape;926;p38"/>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7" name="Google Shape;927;p38"/>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8" name="Google Shape;928;p38"/>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9" name="Google Shape;929;p38"/>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0" name="Google Shape;930;p38"/>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1" name="Google Shape;931;p38"/>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2" name="Google Shape;932;p38"/>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3" name="Google Shape;933;p38"/>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4" name="Google Shape;934;p38"/>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5" name="Google Shape;935;p38"/>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6" name="Google Shape;936;p38"/>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7" name="Google Shape;937;p38"/>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8" name="Google Shape;938;p38"/>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9" name="Google Shape;939;p38"/>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0" name="Google Shape;940;p38"/>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1" name="Google Shape;941;p38"/>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2" name="Google Shape;942;p38"/>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3" name="Google Shape;943;p38"/>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4" name="Google Shape;944;p38"/>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5" name="Google Shape;945;p38"/>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6" name="Google Shape;946;p38"/>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7" name="Google Shape;947;p38"/>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8" name="Google Shape;948;p38"/>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9" name="Google Shape;949;p38"/>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0" name="Google Shape;950;p38"/>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1" name="Google Shape;951;p38"/>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2" name="Google Shape;952;p38"/>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3" name="Google Shape;953;p38"/>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4" name="Google Shape;954;p38"/>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5" name="Google Shape;955;p38"/>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6" name="Google Shape;956;p38"/>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7" name="Google Shape;957;p38"/>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8" name="Google Shape;958;p38"/>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9" name="Google Shape;959;p38"/>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0" name="Google Shape;960;p38"/>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1" name="Google Shape;961;p38"/>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2" name="Google Shape;962;p38"/>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3" name="Google Shape;963;p38"/>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4" name="Google Shape;964;p38"/>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5" name="Google Shape;965;p38"/>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6" name="Google Shape;966;p38"/>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7" name="Google Shape;967;p38"/>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8" name="Google Shape;968;p38"/>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9" name="Google Shape;969;p38"/>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0" name="Google Shape;970;p38"/>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1" name="Google Shape;971;p38"/>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2" name="Google Shape;972;p38"/>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3" name="Google Shape;973;p38"/>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4" name="Google Shape;974;p38"/>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5" name="Google Shape;975;p38"/>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6" name="Google Shape;976;p38"/>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7" name="Google Shape;977;p38"/>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8" name="Google Shape;978;p38"/>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9" name="Google Shape;979;p38"/>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0" name="Google Shape;980;p38"/>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1" name="Google Shape;981;p38"/>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2" name="Google Shape;982;p38"/>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3" name="Google Shape;983;p38"/>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4" name="Google Shape;984;p38"/>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5" name="Google Shape;985;p38"/>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6" name="Google Shape;986;p38"/>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7" name="Google Shape;987;p38"/>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8" name="Google Shape;988;p38"/>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9" name="Google Shape;989;p38"/>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0" name="Google Shape;990;p38"/>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1" name="Google Shape;991;p38"/>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2" name="Google Shape;992;p38"/>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3" name="Google Shape;993;p38"/>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4" name="Google Shape;994;p38"/>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5" name="Google Shape;995;p38"/>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6" name="Google Shape;996;p38"/>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7" name="Google Shape;997;p38"/>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8" name="Google Shape;998;p38"/>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9" name="Google Shape;999;p38"/>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0" name="Google Shape;1000;p38"/>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1" name="Google Shape;1001;p38"/>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2" name="Google Shape;1002;p38"/>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3" name="Google Shape;1003;p38"/>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4" name="Google Shape;1004;p38"/>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5" name="Google Shape;1005;p38"/>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6" name="Google Shape;1006;p38"/>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7" name="Google Shape;1007;p38"/>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8" name="Google Shape;1008;p38"/>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9" name="Google Shape;1009;p38"/>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0" name="Google Shape;1010;p38"/>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1" name="Google Shape;1011;p38"/>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2" name="Google Shape;1012;p38"/>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3" name="Google Shape;1013;p38"/>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4" name="Google Shape;1014;p38"/>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5" name="Google Shape;1015;p38"/>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6" name="Google Shape;1016;p38"/>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7" name="Google Shape;1017;p38"/>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8" name="Google Shape;1018;p38"/>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9" name="Google Shape;1019;p38"/>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0" name="Google Shape;1020;p38"/>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1" name="Google Shape;1021;p38"/>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2" name="Google Shape;1022;p38"/>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3" name="Google Shape;1023;p38"/>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4" name="Google Shape;1024;p38"/>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5" name="Google Shape;1025;p38"/>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6" name="Google Shape;1026;p38"/>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7" name="Google Shape;1027;p38"/>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8" name="Google Shape;1028;p38"/>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9" name="Google Shape;1029;p38"/>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0" name="Google Shape;1030;p38"/>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1" name="Google Shape;1031;p38"/>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2" name="Google Shape;1032;p38"/>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3" name="Google Shape;1033;p38"/>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4" name="Google Shape;1034;p38"/>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5" name="Google Shape;1035;p38"/>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6" name="Google Shape;1036;p38"/>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7" name="Google Shape;1037;p38"/>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8" name="Google Shape;1038;p38"/>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9" name="Google Shape;1039;p38"/>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0" name="Google Shape;1040;p38"/>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1" name="Google Shape;1041;p38"/>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2" name="Google Shape;1042;p38"/>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3" name="Google Shape;1043;p38"/>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4" name="Google Shape;1044;p38"/>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5" name="Google Shape;1045;p38"/>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6" name="Google Shape;1046;p38"/>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7" name="Google Shape;1047;p38"/>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8" name="Google Shape;1048;p38"/>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9" name="Google Shape;1049;p38"/>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0" name="Google Shape;1050;p38"/>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1" name="Google Shape;1051;p38"/>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2" name="Google Shape;1052;p38"/>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3" name="Google Shape;1053;p38"/>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4" name="Google Shape;1054;p38"/>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5" name="Google Shape;1055;p38"/>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6" name="Google Shape;1056;p38"/>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7" name="Google Shape;1057;p38"/>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8" name="Google Shape;1058;p38"/>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9" name="Google Shape;1059;p38"/>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0" name="Google Shape;1060;p38"/>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1" name="Google Shape;1061;p38"/>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2" name="Google Shape;1062;p38"/>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3" name="Google Shape;1063;p38"/>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4" name="Google Shape;1064;p38"/>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5" name="Google Shape;1065;p38"/>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6" name="Google Shape;1066;p38"/>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7" name="Google Shape;1067;p38"/>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8" name="Google Shape;1068;p38"/>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9" name="Google Shape;1069;p38"/>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0" name="Google Shape;1070;p38"/>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1" name="Google Shape;1071;p38"/>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2" name="Google Shape;1072;p38"/>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3" name="Google Shape;1073;p38"/>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4" name="Google Shape;1074;p38"/>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5" name="Google Shape;1075;p38"/>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6" name="Google Shape;1076;p38"/>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7" name="Google Shape;1077;p38"/>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8" name="Google Shape;1078;p38"/>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9" name="Google Shape;1079;p38"/>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0" name="Google Shape;1080;p38"/>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1" name="Google Shape;1081;p38"/>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2" name="Google Shape;1082;p38"/>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3" name="Google Shape;1083;p38"/>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4" name="Google Shape;1084;p38"/>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5" name="Google Shape;1085;p38"/>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6" name="Google Shape;1086;p38"/>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7" name="Google Shape;1087;p38"/>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8" name="Google Shape;1088;p38"/>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9" name="Google Shape;1089;p38"/>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0" name="Google Shape;1090;p38"/>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1" name="Google Shape;1091;p38"/>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2" name="Google Shape;1092;p38"/>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3" name="Google Shape;1093;p38"/>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4" name="Google Shape;1094;p38"/>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5" name="Google Shape;1095;p38"/>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6" name="Google Shape;1096;p38"/>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7" name="Google Shape;1097;p38"/>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8" name="Google Shape;1098;p38"/>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grpSp>
      <p:sp>
        <p:nvSpPr>
          <p:cNvPr id="1099" name="Google Shape;1099;p38"/>
          <p:cNvSpPr txBox="1"/>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chemeClr val="dk1"/>
              </a:buClr>
              <a:buSzPts val="5200"/>
              <a:buFont typeface="Fira Sans Extra Condensed"/>
              <a:buNone/>
            </a:pPr>
            <a:r>
              <a:rPr lang="en-US" sz="4800" b="1" i="0" u="none" strike="noStrike" cap="none">
                <a:solidFill>
                  <a:srgbClr val="327176"/>
                </a:solidFill>
                <a:latin typeface="Arial"/>
                <a:ea typeface="Arial"/>
                <a:cs typeface="Arial"/>
                <a:sym typeface="Arial"/>
              </a:rPr>
              <a:t>CẢM ƠN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4"/>
          <p:cNvSpPr txBox="1">
            <a:spLocks noGrp="1"/>
          </p:cNvSpPr>
          <p:nvPr>
            <p:ph type="title" idx="4294967295"/>
          </p:nvPr>
        </p:nvSpPr>
        <p:spPr>
          <a:xfrm>
            <a:off x="3227670" y="566769"/>
            <a:ext cx="4739172" cy="610051"/>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a:solidFill>
                  <a:srgbClr val="327176"/>
                </a:solidFill>
                <a:latin typeface="+mj-lt"/>
              </a:rPr>
              <a:t>Thảo luận</a:t>
            </a:r>
            <a:endParaRPr>
              <a:solidFill>
                <a:srgbClr val="327176"/>
              </a:solidFill>
              <a:latin typeface="+mj-lt"/>
            </a:endParaRPr>
          </a:p>
        </p:txBody>
      </p:sp>
      <p:sp>
        <p:nvSpPr>
          <p:cNvPr id="427" name="Google Shape;427;p4"/>
          <p:cNvSpPr txBox="1">
            <a:spLocks noGrp="1"/>
          </p:cNvSpPr>
          <p:nvPr>
            <p:ph type="body" idx="4294967295"/>
          </p:nvPr>
        </p:nvSpPr>
        <p:spPr>
          <a:xfrm>
            <a:off x="609600" y="1518431"/>
            <a:ext cx="10972800" cy="4772800"/>
          </a:xfrm>
          <a:prstGeom prst="rect">
            <a:avLst/>
          </a:prstGeom>
          <a:noFill/>
          <a:ln>
            <a:noFill/>
          </a:ln>
        </p:spPr>
        <p:txBody>
          <a:bodyPr spcFirstLastPara="1" wrap="square" lIns="91425" tIns="91425" rIns="91425" bIns="91425" anchor="t" anchorCtr="0">
            <a:normAutofit/>
          </a:bodyPr>
          <a:lstStyle/>
          <a:p>
            <a:pPr marL="139700" lvl="0" indent="0" algn="l" rtl="0">
              <a:lnSpc>
                <a:spcPct val="100000"/>
              </a:lnSpc>
              <a:spcBef>
                <a:spcPts val="0"/>
              </a:spcBef>
              <a:spcAft>
                <a:spcPts val="0"/>
              </a:spcAft>
              <a:buSzPts val="1400"/>
              <a:buNone/>
            </a:pPr>
            <a:r>
              <a:rPr lang="en-US" b="1"/>
              <a:t>Chia lớp thành 4 nhóm</a:t>
            </a:r>
            <a:endParaRPr/>
          </a:p>
          <a:p>
            <a:pPr marL="139700" lvl="0" indent="0" algn="l" rtl="0">
              <a:lnSpc>
                <a:spcPct val="100000"/>
              </a:lnSpc>
              <a:spcBef>
                <a:spcPts val="0"/>
              </a:spcBef>
              <a:spcAft>
                <a:spcPts val="0"/>
              </a:spcAft>
              <a:buSzPts val="1400"/>
              <a:buNone/>
            </a:pPr>
            <a:endParaRPr b="1"/>
          </a:p>
          <a:p>
            <a:pPr marL="139700" lvl="0" indent="0" algn="l" rtl="0">
              <a:lnSpc>
                <a:spcPct val="100000"/>
              </a:lnSpc>
              <a:spcBef>
                <a:spcPts val="0"/>
              </a:spcBef>
              <a:spcAft>
                <a:spcPts val="0"/>
              </a:spcAft>
              <a:buSzPts val="1400"/>
              <a:buNone/>
            </a:pPr>
            <a:r>
              <a:rPr lang="en-US" b="1"/>
              <a:t>Thảo luận trong 15 phút</a:t>
            </a:r>
            <a:endParaRPr/>
          </a:p>
          <a:p>
            <a:pPr marL="139700" lvl="0" indent="0" algn="l" rtl="0">
              <a:lnSpc>
                <a:spcPct val="100000"/>
              </a:lnSpc>
              <a:spcBef>
                <a:spcPts val="0"/>
              </a:spcBef>
              <a:spcAft>
                <a:spcPts val="0"/>
              </a:spcAft>
              <a:buSzPts val="1400"/>
              <a:buNone/>
            </a:pPr>
            <a:endParaRPr b="1"/>
          </a:p>
          <a:p>
            <a:pPr marL="457200" lvl="0" indent="-317500" algn="l" rtl="0">
              <a:lnSpc>
                <a:spcPct val="100000"/>
              </a:lnSpc>
              <a:spcBef>
                <a:spcPts val="0"/>
              </a:spcBef>
              <a:spcAft>
                <a:spcPts val="0"/>
              </a:spcAft>
              <a:buSzPts val="1400"/>
              <a:buFont typeface="Arial"/>
              <a:buChar char="•"/>
            </a:pPr>
            <a:r>
              <a:rPr lang="en-US"/>
              <a:t>Theo bạn, lĩnh vực nào sử dụng nhiều năng lượng nhất ở Việt Nam?</a:t>
            </a:r>
            <a:endParaRPr/>
          </a:p>
          <a:p>
            <a:pPr marL="457200" lvl="0" indent="-228600" algn="l" rtl="0">
              <a:lnSpc>
                <a:spcPct val="100000"/>
              </a:lnSpc>
              <a:spcBef>
                <a:spcPts val="0"/>
              </a:spcBef>
              <a:spcAft>
                <a:spcPts val="0"/>
              </a:spcAft>
              <a:buSzPts val="1400"/>
              <a:buFont typeface="Arial"/>
              <a:buNone/>
            </a:pPr>
            <a:endParaRPr/>
          </a:p>
          <a:p>
            <a:pPr marL="457200" lvl="0" indent="-317500" algn="l" rtl="0">
              <a:lnSpc>
                <a:spcPct val="100000"/>
              </a:lnSpc>
              <a:spcBef>
                <a:spcPts val="0"/>
              </a:spcBef>
              <a:spcAft>
                <a:spcPts val="0"/>
              </a:spcAft>
              <a:buSzPts val="1400"/>
              <a:buFont typeface="Arial"/>
              <a:buChar char="•"/>
            </a:pPr>
            <a:r>
              <a:rPr lang="en-US"/>
              <a:t>Xác định các đối tượng sử dụng năng lượng trong ngành xi măng?</a:t>
            </a:r>
            <a:endParaRPr/>
          </a:p>
          <a:p>
            <a:pPr marL="457200" lvl="0" indent="-228600" algn="l" rtl="0">
              <a:lnSpc>
                <a:spcPct val="100000"/>
              </a:lnSpc>
              <a:spcBef>
                <a:spcPts val="0"/>
              </a:spcBef>
              <a:spcAft>
                <a:spcPts val="0"/>
              </a:spcAft>
              <a:buSzPts val="1400"/>
              <a:buFont typeface="Arial"/>
              <a:buNone/>
            </a:pPr>
            <a:endParaRPr/>
          </a:p>
          <a:p>
            <a:pPr marL="457200" lvl="0" indent="-317500" algn="l" rtl="0">
              <a:lnSpc>
                <a:spcPct val="100000"/>
              </a:lnSpc>
              <a:spcBef>
                <a:spcPts val="0"/>
              </a:spcBef>
              <a:spcAft>
                <a:spcPts val="0"/>
              </a:spcAft>
              <a:buSzPts val="1400"/>
              <a:buFont typeface="Arial"/>
              <a:buChar char="•"/>
            </a:pPr>
            <a:r>
              <a:rPr lang="en-US"/>
              <a:t>Công ty của bạn chủ yếu sử dụng nguồn năng lượng nào?</a:t>
            </a:r>
            <a:endParaRPr/>
          </a:p>
          <a:p>
            <a:pPr marL="457200" lvl="0" indent="-228600" algn="l" rtl="0">
              <a:lnSpc>
                <a:spcPct val="100000"/>
              </a:lnSpc>
              <a:spcBef>
                <a:spcPts val="0"/>
              </a:spcBef>
              <a:spcAft>
                <a:spcPts val="0"/>
              </a:spcAft>
              <a:buSzPts val="1400"/>
              <a:buFont typeface="Arial"/>
              <a:buNone/>
            </a:pPr>
            <a:endParaRPr/>
          </a:p>
          <a:p>
            <a:pPr marL="457200" lvl="0" indent="-317500" algn="l" rtl="0">
              <a:lnSpc>
                <a:spcPct val="100000"/>
              </a:lnSpc>
              <a:spcBef>
                <a:spcPts val="0"/>
              </a:spcBef>
              <a:spcAft>
                <a:spcPts val="0"/>
              </a:spcAft>
              <a:buSzPts val="1400"/>
              <a:buFont typeface="Arial"/>
              <a:buChar char="•"/>
            </a:pPr>
            <a:r>
              <a:rPr lang="en-US"/>
              <a:t>Tiềm năng tiết kiệm năng lượng (TKNL) của công ty bạn là gì?</a:t>
            </a:r>
            <a:endParaRPr/>
          </a:p>
          <a:p>
            <a:pPr marL="139700" lvl="0" indent="0" algn="l" rtl="0">
              <a:lnSpc>
                <a:spcPct val="100000"/>
              </a:lnSpc>
              <a:spcBef>
                <a:spcPts val="0"/>
              </a:spcBef>
              <a:spcAft>
                <a:spcPts val="0"/>
              </a:spcAft>
              <a:buSzPts val="1400"/>
              <a:buNone/>
            </a:pPr>
            <a:endParaRPr b="1"/>
          </a:p>
          <a:p>
            <a:pPr marL="139700" lvl="0" indent="0" algn="l" rtl="0">
              <a:lnSpc>
                <a:spcPct val="100000"/>
              </a:lnSpc>
              <a:spcBef>
                <a:spcPts val="0"/>
              </a:spcBef>
              <a:spcAft>
                <a:spcPts val="0"/>
              </a:spcAft>
              <a:buSzPts val="1400"/>
              <a:buNone/>
            </a:pPr>
            <a:r>
              <a:rPr lang="en-US" b="1"/>
              <a:t>Thuyết trình trong 5 phút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5"/>
          <p:cNvSpPr txBox="1">
            <a:spLocks noGrp="1"/>
          </p:cNvSpPr>
          <p:nvPr>
            <p:ph type="title" idx="4294967295"/>
          </p:nvPr>
        </p:nvSpPr>
        <p:spPr>
          <a:xfrm>
            <a:off x="609600" y="607181"/>
            <a:ext cx="10972800" cy="701433"/>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ct val="97222"/>
              <a:buNone/>
            </a:pPr>
            <a:r>
              <a:rPr lang="en-US" sz="2400">
                <a:solidFill>
                  <a:srgbClr val="327176"/>
                </a:solidFill>
                <a:latin typeface="+mj-lt"/>
              </a:rPr>
              <a:t>1. ĐẶC ĐIỂM TIÊU THỤ NL TRONG CÔNG NGHIỆP Ở VN</a:t>
            </a:r>
            <a:endParaRPr sz="2400">
              <a:solidFill>
                <a:srgbClr val="327176"/>
              </a:solidFill>
              <a:latin typeface="+mj-lt"/>
            </a:endParaRPr>
          </a:p>
        </p:txBody>
      </p:sp>
      <p:sp>
        <p:nvSpPr>
          <p:cNvPr id="433" name="Google Shape;433;p5"/>
          <p:cNvSpPr txBox="1">
            <a:spLocks noGrp="1"/>
          </p:cNvSpPr>
          <p:nvPr>
            <p:ph type="body" idx="4294967295"/>
          </p:nvPr>
        </p:nvSpPr>
        <p:spPr>
          <a:xfrm>
            <a:off x="609600" y="1233715"/>
            <a:ext cx="10972800" cy="5052852"/>
          </a:xfrm>
          <a:prstGeom prst="rect">
            <a:avLst/>
          </a:prstGeom>
          <a:noFill/>
          <a:ln>
            <a:noFill/>
          </a:ln>
        </p:spPr>
        <p:txBody>
          <a:bodyPr spcFirstLastPara="1" wrap="square" lIns="91425" tIns="91425" rIns="91425" bIns="91425" anchor="t" anchorCtr="0">
            <a:normAutofit fontScale="92500" lnSpcReduction="10000"/>
          </a:bodyPr>
          <a:lstStyle/>
          <a:p>
            <a:pPr marL="457200" lvl="0" indent="-317500" algn="just" rtl="0">
              <a:lnSpc>
                <a:spcPct val="150000"/>
              </a:lnSpc>
              <a:spcBef>
                <a:spcPts val="0"/>
              </a:spcBef>
              <a:spcAft>
                <a:spcPts val="0"/>
              </a:spcAft>
              <a:buSzPct val="84084"/>
              <a:buFont typeface="Noto Sans Symbols"/>
              <a:buChar char="❖"/>
            </a:pPr>
            <a:r>
              <a:rPr lang="en-US" sz="1800"/>
              <a:t>Công nghiệp là lĩnh vực tiêu thụ Năng lượng hàng đầu ở Việt Nam tính theo tiêu thụ điện và tiêu thụ năng lượng cuối cùng</a:t>
            </a:r>
            <a:endParaRPr/>
          </a:p>
          <a:p>
            <a:pPr marL="457200" lvl="0" indent="-317500" algn="just" rtl="0">
              <a:lnSpc>
                <a:spcPct val="150000"/>
              </a:lnSpc>
              <a:spcBef>
                <a:spcPts val="0"/>
              </a:spcBef>
              <a:spcAft>
                <a:spcPts val="0"/>
              </a:spcAft>
              <a:buSzPct val="84084"/>
              <a:buFont typeface="Noto Sans Symbols"/>
              <a:buChar char="❖"/>
            </a:pPr>
            <a:r>
              <a:rPr lang="en-US" sz="1800"/>
              <a:t>Việt Nam hiện có </a:t>
            </a:r>
            <a:r>
              <a:rPr lang="en-US" sz="1800">
                <a:solidFill>
                  <a:srgbClr val="C00000"/>
                </a:solidFill>
              </a:rPr>
              <a:t>3.491</a:t>
            </a:r>
            <a:r>
              <a:rPr lang="en-US" sz="1800">
                <a:solidFill>
                  <a:srgbClr val="FF0000"/>
                </a:solidFill>
              </a:rPr>
              <a:t> </a:t>
            </a:r>
            <a:r>
              <a:rPr lang="en-US" sz="1800">
                <a:solidFill>
                  <a:schemeClr val="dk1"/>
                </a:solidFill>
              </a:rPr>
              <a:t>(năm 2023) cơ </a:t>
            </a:r>
            <a:r>
              <a:rPr lang="en-US" sz="1800"/>
              <a:t>sở sử dụng năng lượng trọng điểm (DEUs) tổng tiêu thụ năng lượng khoảng </a:t>
            </a:r>
            <a:r>
              <a:rPr lang="en-US" sz="1800">
                <a:solidFill>
                  <a:srgbClr val="C00000"/>
                </a:solidFill>
              </a:rPr>
              <a:t>40.586.299</a:t>
            </a:r>
            <a:r>
              <a:rPr lang="en-US" sz="1800"/>
              <a:t> TOE. Trong đó DEUs thuộc ngành công nghiệp chiếm phần lớn và có </a:t>
            </a:r>
            <a:r>
              <a:rPr lang="en-US" sz="1800">
                <a:solidFill>
                  <a:srgbClr val="FF0000"/>
                </a:solidFill>
              </a:rPr>
              <a:t>2.864 </a:t>
            </a:r>
            <a:r>
              <a:rPr lang="en-US" sz="1800"/>
              <a:t>cơ sở và tổng tiêu thụ khoảng</a:t>
            </a:r>
            <a:r>
              <a:rPr lang="en-US" sz="1800">
                <a:solidFill>
                  <a:srgbClr val="FF0000"/>
                </a:solidFill>
              </a:rPr>
              <a:t> </a:t>
            </a:r>
            <a:r>
              <a:rPr lang="en-US" sz="1800">
                <a:solidFill>
                  <a:srgbClr val="C00000"/>
                </a:solidFill>
              </a:rPr>
              <a:t>39.583.611</a:t>
            </a:r>
            <a:r>
              <a:rPr lang="en-US" sz="1800"/>
              <a:t> TOE (97.5% trên tổng các DEU). Công nghiệp Việt Nam có ưu thế rất lớn về TKNL.</a:t>
            </a:r>
            <a:endParaRPr/>
          </a:p>
          <a:p>
            <a:pPr marL="457200" lvl="0" indent="-317500" algn="just" rtl="0">
              <a:lnSpc>
                <a:spcPct val="150000"/>
              </a:lnSpc>
              <a:spcBef>
                <a:spcPts val="0"/>
              </a:spcBef>
              <a:spcAft>
                <a:spcPts val="0"/>
              </a:spcAft>
              <a:buSzPct val="84084"/>
              <a:buFont typeface="Noto Sans Symbols"/>
              <a:buChar char="❖"/>
            </a:pPr>
            <a:r>
              <a:rPr lang="en-US" sz="1800" b="1" i="1"/>
              <a:t>Ngành xi măng Việt Nam chỉ có </a:t>
            </a:r>
            <a:r>
              <a:rPr lang="en-US" sz="1800" b="1" i="1">
                <a:solidFill>
                  <a:srgbClr val="C00000"/>
                </a:solidFill>
              </a:rPr>
              <a:t>91 DEUs </a:t>
            </a:r>
            <a:r>
              <a:rPr lang="en-US" sz="1800" b="1" i="1"/>
              <a:t>nhưng lại sử dụng đến </a:t>
            </a:r>
            <a:r>
              <a:rPr lang="en-US" sz="1800" b="1" i="1">
                <a:solidFill>
                  <a:srgbClr val="C00000"/>
                </a:solidFill>
              </a:rPr>
              <a:t>8,825,788 TOE</a:t>
            </a:r>
            <a:r>
              <a:rPr lang="en-US" sz="1800" b="1" i="1"/>
              <a:t> (chiếm những </a:t>
            </a:r>
            <a:r>
              <a:rPr lang="en-US" sz="1800" b="1" i="1">
                <a:solidFill>
                  <a:srgbClr val="C00000"/>
                </a:solidFill>
              </a:rPr>
              <a:t>21,7%</a:t>
            </a:r>
            <a:r>
              <a:rPr lang="en-US" sz="1800" b="1" i="1"/>
              <a:t> trên tổng số DEUs và </a:t>
            </a:r>
            <a:r>
              <a:rPr lang="en-US" sz="1800" b="1" i="1">
                <a:solidFill>
                  <a:srgbClr val="C00000"/>
                </a:solidFill>
              </a:rPr>
              <a:t>22,3%</a:t>
            </a:r>
            <a:r>
              <a:rPr lang="en-US" sz="1800" b="1" i="1"/>
              <a:t> so với DEUs ngành công nghiệp) do đặc thù trang thiết bị sản xuất.</a:t>
            </a:r>
            <a:endParaRPr sz="1800" b="1" i="1"/>
          </a:p>
          <a:p>
            <a:pPr marL="457200" lvl="0" indent="-317500" algn="just" rtl="0">
              <a:lnSpc>
                <a:spcPct val="150000"/>
              </a:lnSpc>
              <a:spcBef>
                <a:spcPts val="0"/>
              </a:spcBef>
              <a:spcAft>
                <a:spcPts val="0"/>
              </a:spcAft>
              <a:buSzPct val="84084"/>
              <a:buFont typeface="Noto Sans Symbols"/>
              <a:buChar char="❖"/>
            </a:pPr>
            <a:r>
              <a:rPr lang="en-US" sz="1800"/>
              <a:t>Đến năm 2025, Việt Nam yêu cầu 100% doanh nghiệp trọng điểm phải áp dụng hệ thống quản lý năng lượng theo quy định theo quyết định 280/Q Đ TTG của Thủ Tướng Chính Phủ về phê duyệt chương trình Quốc gia về sử dụng NLTKHQ giai đoạn 2019 – 2030.</a:t>
            </a:r>
            <a:endParaRPr/>
          </a:p>
          <a:p>
            <a:pPr marL="457200" lvl="0" indent="-317500" algn="just" rtl="0">
              <a:lnSpc>
                <a:spcPct val="150000"/>
              </a:lnSpc>
              <a:spcBef>
                <a:spcPts val="0"/>
              </a:spcBef>
              <a:spcAft>
                <a:spcPts val="0"/>
              </a:spcAft>
              <a:buSzPct val="84084"/>
              <a:buFont typeface="Noto Sans Symbols"/>
              <a:buChar char="❖"/>
            </a:pPr>
            <a:r>
              <a:rPr lang="en-US" sz="1800"/>
              <a:t>Việc áp dụng hệ thống QLNL ở Việt Nam còn rất thiếu và yếu. Nhiều doanh nghiệp chỉ thực hiện để đáp ứng khuôn khổ về luật. </a:t>
            </a:r>
            <a:endParaRPr/>
          </a:p>
          <a:p>
            <a:pPr marL="457200" lvl="0" indent="-228600" algn="just" rtl="0">
              <a:lnSpc>
                <a:spcPct val="150000"/>
              </a:lnSpc>
              <a:spcBef>
                <a:spcPts val="0"/>
              </a:spcBef>
              <a:spcAft>
                <a:spcPts val="0"/>
              </a:spcAft>
              <a:buSzPct val="84084"/>
              <a:buFont typeface="Noto Sans Symbols"/>
              <a:buNone/>
            </a:pPr>
            <a:endParaRPr sz="1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6"/>
          <p:cNvSpPr txBox="1">
            <a:spLocks noGrp="1"/>
          </p:cNvSpPr>
          <p:nvPr>
            <p:ph type="title" idx="4294967295"/>
          </p:nvPr>
        </p:nvSpPr>
        <p:spPr>
          <a:xfrm>
            <a:off x="289732" y="617740"/>
            <a:ext cx="10989129" cy="65405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a:solidFill>
                  <a:srgbClr val="327176"/>
                </a:solidFill>
                <a:latin typeface="+mj-lt"/>
              </a:rPr>
              <a:t>2. CƠ SỞ SỬ DỤNG NĂNG LƯỢNG TRỌNG ĐIỂM</a:t>
            </a:r>
            <a:endParaRPr>
              <a:solidFill>
                <a:srgbClr val="327176"/>
              </a:solidFill>
              <a:latin typeface="+mj-lt"/>
            </a:endParaRPr>
          </a:p>
        </p:txBody>
      </p:sp>
      <p:sp>
        <p:nvSpPr>
          <p:cNvPr id="439" name="Google Shape;439;p6"/>
          <p:cNvSpPr txBox="1"/>
          <p:nvPr/>
        </p:nvSpPr>
        <p:spPr>
          <a:xfrm>
            <a:off x="2358992" y="6229154"/>
            <a:ext cx="801778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070C0"/>
                </a:solidFill>
                <a:latin typeface="Arial"/>
                <a:ea typeface="Arial"/>
                <a:cs typeface="Arial"/>
                <a:sym typeface="Arial"/>
              </a:rPr>
              <a:t>Số lượng CSSD NLTD và năng lượng tiêu thụ tương ứng, giai đoạn 2017-2023</a:t>
            </a:r>
            <a:endParaRPr sz="1600" b="1" i="0" u="none" strike="noStrike" cap="none">
              <a:solidFill>
                <a:srgbClr val="0070C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US" sz="1600" b="0" i="1" u="none" strike="noStrike" cap="none">
                <a:solidFill>
                  <a:srgbClr val="000000"/>
                </a:solidFill>
                <a:latin typeface="Arial"/>
                <a:ea typeface="Arial"/>
                <a:cs typeface="Arial"/>
                <a:sym typeface="Arial"/>
              </a:rPr>
              <a:t>(Nguồn: Tổng hợp từ Danh sách CSSD NLTĐ)</a:t>
            </a:r>
            <a:r>
              <a:rPr lang="en-US" sz="1600" b="0" i="0" u="none" strike="noStrike" cap="none">
                <a:solidFill>
                  <a:srgbClr val="000000"/>
                </a:solidFill>
                <a:latin typeface="Arial"/>
                <a:ea typeface="Arial"/>
                <a:cs typeface="Arial"/>
                <a:sym typeface="Arial"/>
              </a:rPr>
              <a:t> </a:t>
            </a:r>
            <a:endParaRPr sz="1600" b="0" i="0" u="none" strike="noStrike" cap="none">
              <a:solidFill>
                <a:srgbClr val="000000"/>
              </a:solidFill>
              <a:latin typeface="Arial"/>
              <a:ea typeface="Arial"/>
              <a:cs typeface="Arial"/>
              <a:sym typeface="Arial"/>
            </a:endParaRPr>
          </a:p>
        </p:txBody>
      </p:sp>
      <p:graphicFrame>
        <p:nvGraphicFramePr>
          <p:cNvPr id="440" name="Google Shape;440;p6"/>
          <p:cNvGraphicFramePr/>
          <p:nvPr/>
        </p:nvGraphicFramePr>
        <p:xfrm>
          <a:off x="1799177" y="1468828"/>
          <a:ext cx="8017789" cy="445536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7"/>
          <p:cNvSpPr txBox="1">
            <a:spLocks noGrp="1"/>
          </p:cNvSpPr>
          <p:nvPr>
            <p:ph type="title" idx="4294967295"/>
          </p:nvPr>
        </p:nvSpPr>
        <p:spPr>
          <a:xfrm>
            <a:off x="693621" y="646506"/>
            <a:ext cx="10524067" cy="65405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a:solidFill>
                  <a:srgbClr val="327176"/>
                </a:solidFill>
              </a:rPr>
              <a:t>3. TIÊU THỤ NĂNG LƯỢNG CUỐI CÙNG THEO NGÀNH Ở VN</a:t>
            </a:r>
            <a:endParaRPr>
              <a:solidFill>
                <a:srgbClr val="327176"/>
              </a:solidFill>
            </a:endParaRPr>
          </a:p>
        </p:txBody>
      </p:sp>
      <p:graphicFrame>
        <p:nvGraphicFramePr>
          <p:cNvPr id="446" name="Google Shape;446;p7"/>
          <p:cNvGraphicFramePr/>
          <p:nvPr/>
        </p:nvGraphicFramePr>
        <p:xfrm>
          <a:off x="693621" y="1809747"/>
          <a:ext cx="5402379" cy="382102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47" name="Google Shape;447;p7"/>
          <p:cNvGraphicFramePr/>
          <p:nvPr/>
        </p:nvGraphicFramePr>
        <p:xfrm>
          <a:off x="6096000" y="1809748"/>
          <a:ext cx="5402379" cy="3821029"/>
        </p:xfrm>
        <a:graphic>
          <a:graphicData uri="http://schemas.openxmlformats.org/drawingml/2006/chart">
            <c:chart xmlns:c="http://schemas.openxmlformats.org/drawingml/2006/chart" xmlns:r="http://schemas.openxmlformats.org/officeDocument/2006/relationships" r:id="rId4"/>
          </a:graphicData>
        </a:graphic>
      </p:graphicFrame>
      <p:pic>
        <p:nvPicPr>
          <p:cNvPr id="2" name="Picture 1" descr="A blue and green logo&#10;&#10;Description automatically generated">
            <a:extLst>
              <a:ext uri="{FF2B5EF4-FFF2-40B4-BE49-F238E27FC236}">
                <a16:creationId xmlns:a16="http://schemas.microsoft.com/office/drawing/2014/main" id="{132D4381-558D-217A-691B-CEA71219A75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6821" y="-59278"/>
            <a:ext cx="1260953" cy="831363"/>
          </a:xfrm>
          <a:prstGeom prst="rect">
            <a:avLst/>
          </a:prstGeom>
        </p:spPr>
      </p:pic>
      <p:pic>
        <p:nvPicPr>
          <p:cNvPr id="5" name="Picture 4">
            <a:extLst>
              <a:ext uri="{FF2B5EF4-FFF2-40B4-BE49-F238E27FC236}">
                <a16:creationId xmlns:a16="http://schemas.microsoft.com/office/drawing/2014/main" id="{E8BD8BD6-5D80-92EC-2DB3-67D93CA01A5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51164" y="0"/>
            <a:ext cx="1903411" cy="79136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8"/>
          <p:cNvSpPr txBox="1">
            <a:spLocks noGrp="1"/>
          </p:cNvSpPr>
          <p:nvPr>
            <p:ph type="title" idx="4294967295"/>
          </p:nvPr>
        </p:nvSpPr>
        <p:spPr>
          <a:xfrm>
            <a:off x="-4349" y="536846"/>
            <a:ext cx="12191999" cy="959324"/>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a:solidFill>
                  <a:srgbClr val="327176"/>
                </a:solidFill>
                <a:latin typeface="+mj-lt"/>
                <a:cs typeface="Times New Roman" panose="02020603050405020304" pitchFamily="18" charset="0"/>
              </a:rPr>
              <a:t>4. MỤC TIÊU TKNL CHO CÁC NGÀNH CÔNG NGHIỆP VIỆT NAM ĐẾN NĂM 2030</a:t>
            </a:r>
            <a:endParaRPr sz="2400">
              <a:solidFill>
                <a:srgbClr val="327176"/>
              </a:solidFill>
              <a:latin typeface="+mj-lt"/>
              <a:cs typeface="Times New Roman" panose="02020603050405020304" pitchFamily="18" charset="0"/>
            </a:endParaRPr>
          </a:p>
        </p:txBody>
      </p:sp>
      <p:graphicFrame>
        <p:nvGraphicFramePr>
          <p:cNvPr id="453" name="Google Shape;453;p8"/>
          <p:cNvGraphicFramePr/>
          <p:nvPr/>
        </p:nvGraphicFramePr>
        <p:xfrm>
          <a:off x="661851" y="1515451"/>
          <a:ext cx="10859600" cy="4051550"/>
        </p:xfrm>
        <a:graphic>
          <a:graphicData uri="http://schemas.openxmlformats.org/drawingml/2006/table">
            <a:tbl>
              <a:tblPr>
                <a:noFill/>
                <a:tableStyleId>{4BFE32C6-4F03-4B77-AF85-613568B46FF0}</a:tableStyleId>
              </a:tblPr>
              <a:tblGrid>
                <a:gridCol w="5099525">
                  <a:extLst>
                    <a:ext uri="{9D8B030D-6E8A-4147-A177-3AD203B41FA5}">
                      <a16:colId xmlns:a16="http://schemas.microsoft.com/office/drawing/2014/main" val="20000"/>
                    </a:ext>
                  </a:extLst>
                </a:gridCol>
                <a:gridCol w="1682225">
                  <a:extLst>
                    <a:ext uri="{9D8B030D-6E8A-4147-A177-3AD203B41FA5}">
                      <a16:colId xmlns:a16="http://schemas.microsoft.com/office/drawing/2014/main" val="20001"/>
                    </a:ext>
                  </a:extLst>
                </a:gridCol>
                <a:gridCol w="1365150">
                  <a:extLst>
                    <a:ext uri="{9D8B030D-6E8A-4147-A177-3AD203B41FA5}">
                      <a16:colId xmlns:a16="http://schemas.microsoft.com/office/drawing/2014/main" val="20002"/>
                    </a:ext>
                  </a:extLst>
                </a:gridCol>
                <a:gridCol w="1530025">
                  <a:extLst>
                    <a:ext uri="{9D8B030D-6E8A-4147-A177-3AD203B41FA5}">
                      <a16:colId xmlns:a16="http://schemas.microsoft.com/office/drawing/2014/main" val="20003"/>
                    </a:ext>
                  </a:extLst>
                </a:gridCol>
                <a:gridCol w="1182675">
                  <a:extLst>
                    <a:ext uri="{9D8B030D-6E8A-4147-A177-3AD203B41FA5}">
                      <a16:colId xmlns:a16="http://schemas.microsoft.com/office/drawing/2014/main" val="20004"/>
                    </a:ext>
                  </a:extLst>
                </a:gridCol>
              </a:tblGrid>
              <a:tr h="552350">
                <a:tc rowSpan="2">
                  <a:txBody>
                    <a:bodyPr/>
                    <a:lstStyle/>
                    <a:p>
                      <a:pPr marL="0" marR="0" lvl="0" indent="0" algn="ctr" rtl="0">
                        <a:lnSpc>
                          <a:spcPct val="100000"/>
                        </a:lnSpc>
                        <a:spcBef>
                          <a:spcPts val="0"/>
                        </a:spcBef>
                        <a:spcAft>
                          <a:spcPts val="0"/>
                        </a:spcAft>
                        <a:buNone/>
                      </a:pPr>
                      <a:r>
                        <a:rPr lang="en-US" sz="1800" b="1" u="none" strike="noStrike" cap="none">
                          <a:solidFill>
                            <a:schemeClr val="lt1"/>
                          </a:solidFill>
                          <a:latin typeface="Arial"/>
                          <a:ea typeface="Arial"/>
                          <a:cs typeface="Arial"/>
                          <a:sym typeface="Arial"/>
                        </a:rPr>
                        <a:t>Các</a:t>
                      </a:r>
                      <a:r>
                        <a:rPr lang="en-US" sz="1800" b="1" u="none" strike="noStrike" cap="none">
                          <a:solidFill>
                            <a:schemeClr val="lt1"/>
                          </a:solidFill>
                        </a:rPr>
                        <a:t> ngành công nghiệp</a:t>
                      </a:r>
                      <a:endParaRPr sz="1800" b="1" i="0" u="none" strike="noStrike" cap="none">
                        <a:solidFill>
                          <a:schemeClr val="lt1"/>
                        </a:solidFill>
                        <a:latin typeface="Arial"/>
                        <a:ea typeface="Arial"/>
                        <a:cs typeface="Arial"/>
                        <a:sym typeface="Arial"/>
                      </a:endParaRPr>
                    </a:p>
                  </a:txBody>
                  <a:tcPr marL="10150" marR="10150" marT="10150" marB="0" anchor="ctr">
                    <a:solidFill>
                      <a:srgbClr val="32696B"/>
                    </a:solidFill>
                  </a:tcPr>
                </a:tc>
                <a:tc gridSpan="2">
                  <a:txBody>
                    <a:bodyPr/>
                    <a:lstStyle/>
                    <a:p>
                      <a:pPr marL="0" marR="0" lvl="0" indent="0" algn="ctr" rtl="0">
                        <a:lnSpc>
                          <a:spcPct val="100000"/>
                        </a:lnSpc>
                        <a:spcBef>
                          <a:spcPts val="0"/>
                        </a:spcBef>
                        <a:spcAft>
                          <a:spcPts val="0"/>
                        </a:spcAft>
                        <a:buNone/>
                      </a:pPr>
                      <a:r>
                        <a:rPr lang="en-US" sz="1800" b="1" u="none" strike="noStrike" cap="none">
                          <a:solidFill>
                            <a:schemeClr val="lt1"/>
                          </a:solidFill>
                          <a:latin typeface="Arial"/>
                          <a:ea typeface="Arial"/>
                          <a:cs typeface="Arial"/>
                          <a:sym typeface="Arial"/>
                        </a:rPr>
                        <a:t>Đến</a:t>
                      </a:r>
                      <a:r>
                        <a:rPr lang="en-US" sz="1800" b="1" u="none" strike="noStrike" cap="none">
                          <a:solidFill>
                            <a:schemeClr val="lt1"/>
                          </a:solidFill>
                        </a:rPr>
                        <a:t> năm 2025</a:t>
                      </a:r>
                      <a:endParaRPr sz="1800" b="1" i="0" u="none" strike="noStrike" cap="none">
                        <a:solidFill>
                          <a:schemeClr val="lt1"/>
                        </a:solidFill>
                        <a:latin typeface="Arial"/>
                        <a:ea typeface="Arial"/>
                        <a:cs typeface="Arial"/>
                        <a:sym typeface="Arial"/>
                      </a:endParaRPr>
                    </a:p>
                  </a:txBody>
                  <a:tcPr marL="10150" marR="10150" marT="10150" marB="0" anchor="ctr">
                    <a:solidFill>
                      <a:srgbClr val="32696B"/>
                    </a:solidFill>
                  </a:tcPr>
                </a:tc>
                <a:tc hMerge="1">
                  <a:txBody>
                    <a:bodyPr/>
                    <a:lstStyle/>
                    <a:p>
                      <a:endParaRPr lang="en-US"/>
                    </a:p>
                  </a:txBody>
                  <a:tcPr/>
                </a:tc>
                <a:tc gridSpan="2">
                  <a:txBody>
                    <a:bodyPr/>
                    <a:lstStyle/>
                    <a:p>
                      <a:pPr marL="0" marR="0" lvl="0" indent="0" algn="ctr" rtl="0">
                        <a:lnSpc>
                          <a:spcPct val="100000"/>
                        </a:lnSpc>
                        <a:spcBef>
                          <a:spcPts val="0"/>
                        </a:spcBef>
                        <a:spcAft>
                          <a:spcPts val="0"/>
                        </a:spcAft>
                        <a:buNone/>
                      </a:pPr>
                      <a:r>
                        <a:rPr lang="en-US" sz="1800" b="1" u="none" strike="noStrike" cap="none">
                          <a:solidFill>
                            <a:schemeClr val="lt1"/>
                          </a:solidFill>
                          <a:latin typeface="Arial"/>
                          <a:ea typeface="Arial"/>
                          <a:cs typeface="Arial"/>
                          <a:sym typeface="Arial"/>
                        </a:rPr>
                        <a:t>Đến</a:t>
                      </a:r>
                      <a:r>
                        <a:rPr lang="en-US" sz="1800" b="1" u="none" strike="noStrike" cap="none">
                          <a:solidFill>
                            <a:schemeClr val="lt1"/>
                          </a:solidFill>
                        </a:rPr>
                        <a:t> năm 2030</a:t>
                      </a:r>
                      <a:endParaRPr sz="1800" b="1" i="0" u="none" strike="noStrike" cap="none">
                        <a:solidFill>
                          <a:schemeClr val="lt1"/>
                        </a:solidFill>
                        <a:latin typeface="Arial"/>
                        <a:ea typeface="Arial"/>
                        <a:cs typeface="Arial"/>
                        <a:sym typeface="Arial"/>
                      </a:endParaRPr>
                    </a:p>
                  </a:txBody>
                  <a:tcPr marL="10150" marR="10150" marT="10150" marB="0" anchor="ctr">
                    <a:solidFill>
                      <a:srgbClr val="32696B"/>
                    </a:solidFill>
                  </a:tcPr>
                </a:tc>
                <a:tc hMerge="1">
                  <a:txBody>
                    <a:bodyPr/>
                    <a:lstStyle/>
                    <a:p>
                      <a:endParaRPr lang="en-US"/>
                    </a:p>
                  </a:txBody>
                  <a:tcPr/>
                </a:tc>
                <a:extLst>
                  <a:ext uri="{0D108BD9-81ED-4DB2-BD59-A6C34878D82A}">
                    <a16:rowId xmlns:a16="http://schemas.microsoft.com/office/drawing/2014/main" val="10000"/>
                  </a:ext>
                </a:extLst>
              </a:tr>
              <a:tr h="437400">
                <a:tc vMerge="1">
                  <a:txBody>
                    <a:bodyPr/>
                    <a:lstStyle/>
                    <a:p>
                      <a:endParaRPr lang="en-US"/>
                    </a:p>
                  </a:txBody>
                  <a:tcPr/>
                </a:tc>
                <a:tc>
                  <a:txBody>
                    <a:bodyPr/>
                    <a:lstStyle/>
                    <a:p>
                      <a:pPr marL="0" marR="0" lvl="0" indent="0" algn="ctr" rtl="0">
                        <a:lnSpc>
                          <a:spcPct val="100000"/>
                        </a:lnSpc>
                        <a:spcBef>
                          <a:spcPts val="0"/>
                        </a:spcBef>
                        <a:spcAft>
                          <a:spcPts val="0"/>
                        </a:spcAft>
                        <a:buNone/>
                      </a:pPr>
                      <a:r>
                        <a:rPr lang="en-US" sz="1800" b="1" u="none" strike="noStrike" cap="none">
                          <a:solidFill>
                            <a:schemeClr val="lt1"/>
                          </a:solidFill>
                          <a:latin typeface="Arial"/>
                          <a:ea typeface="Arial"/>
                          <a:cs typeface="Arial"/>
                          <a:sym typeface="Arial"/>
                        </a:rPr>
                        <a:t>Từ </a:t>
                      </a:r>
                      <a:endParaRPr sz="1800" b="1" i="0" u="none" strike="noStrike" cap="none">
                        <a:solidFill>
                          <a:schemeClr val="lt1"/>
                        </a:solidFill>
                        <a:latin typeface="Arial"/>
                        <a:ea typeface="Arial"/>
                        <a:cs typeface="Arial"/>
                        <a:sym typeface="Arial"/>
                      </a:endParaRPr>
                    </a:p>
                  </a:txBody>
                  <a:tcPr marL="10150" marR="10150" marT="10150" marB="0" anchor="ctr">
                    <a:solidFill>
                      <a:srgbClr val="32696B"/>
                    </a:solidFill>
                  </a:tcPr>
                </a:tc>
                <a:tc>
                  <a:txBody>
                    <a:bodyPr/>
                    <a:lstStyle/>
                    <a:p>
                      <a:pPr marL="0" marR="0" lvl="0" indent="0" algn="ctr" rtl="0">
                        <a:lnSpc>
                          <a:spcPct val="100000"/>
                        </a:lnSpc>
                        <a:spcBef>
                          <a:spcPts val="0"/>
                        </a:spcBef>
                        <a:spcAft>
                          <a:spcPts val="0"/>
                        </a:spcAft>
                        <a:buNone/>
                      </a:pPr>
                      <a:r>
                        <a:rPr lang="en-US" sz="1800" b="1" u="none" strike="noStrike" cap="none">
                          <a:solidFill>
                            <a:schemeClr val="lt1"/>
                          </a:solidFill>
                          <a:latin typeface="Arial"/>
                          <a:ea typeface="Arial"/>
                          <a:cs typeface="Arial"/>
                          <a:sym typeface="Arial"/>
                        </a:rPr>
                        <a:t>Đến</a:t>
                      </a:r>
                      <a:endParaRPr sz="1800" b="1" i="0" u="none" strike="noStrike" cap="none">
                        <a:solidFill>
                          <a:schemeClr val="lt1"/>
                        </a:solidFill>
                        <a:latin typeface="Arial"/>
                        <a:ea typeface="Arial"/>
                        <a:cs typeface="Arial"/>
                        <a:sym typeface="Arial"/>
                      </a:endParaRPr>
                    </a:p>
                  </a:txBody>
                  <a:tcPr marL="10150" marR="10150" marT="10150" marB="0" anchor="ctr">
                    <a:solidFill>
                      <a:srgbClr val="32696B"/>
                    </a:solidFill>
                  </a:tcPr>
                </a:tc>
                <a:tc>
                  <a:txBody>
                    <a:bodyPr/>
                    <a:lstStyle/>
                    <a:p>
                      <a:pPr marL="0" marR="0" lvl="0" indent="0" algn="ctr" rtl="0">
                        <a:lnSpc>
                          <a:spcPct val="100000"/>
                        </a:lnSpc>
                        <a:spcBef>
                          <a:spcPts val="0"/>
                        </a:spcBef>
                        <a:spcAft>
                          <a:spcPts val="0"/>
                        </a:spcAft>
                        <a:buNone/>
                      </a:pPr>
                      <a:r>
                        <a:rPr lang="en-US" sz="1800" b="1" u="none" strike="noStrike" cap="none">
                          <a:solidFill>
                            <a:schemeClr val="lt1"/>
                          </a:solidFill>
                          <a:latin typeface="Arial"/>
                          <a:ea typeface="Arial"/>
                          <a:cs typeface="Arial"/>
                          <a:sym typeface="Arial"/>
                        </a:rPr>
                        <a:t>Từ </a:t>
                      </a:r>
                      <a:endParaRPr sz="1800" b="1" i="0" u="none" strike="noStrike" cap="none">
                        <a:solidFill>
                          <a:schemeClr val="lt1"/>
                        </a:solidFill>
                        <a:latin typeface="Arial"/>
                        <a:ea typeface="Arial"/>
                        <a:cs typeface="Arial"/>
                        <a:sym typeface="Arial"/>
                      </a:endParaRPr>
                    </a:p>
                  </a:txBody>
                  <a:tcPr marL="10150" marR="10150" marT="10150" marB="0" anchor="ctr">
                    <a:solidFill>
                      <a:srgbClr val="32696B"/>
                    </a:solidFill>
                  </a:tcPr>
                </a:tc>
                <a:tc>
                  <a:txBody>
                    <a:bodyPr/>
                    <a:lstStyle/>
                    <a:p>
                      <a:pPr marL="0" marR="0" lvl="0" indent="0" algn="ctr" rtl="0">
                        <a:lnSpc>
                          <a:spcPct val="100000"/>
                        </a:lnSpc>
                        <a:spcBef>
                          <a:spcPts val="0"/>
                        </a:spcBef>
                        <a:spcAft>
                          <a:spcPts val="0"/>
                        </a:spcAft>
                        <a:buNone/>
                      </a:pPr>
                      <a:r>
                        <a:rPr lang="en-US" sz="1800" b="1" u="none" strike="noStrike" cap="none">
                          <a:solidFill>
                            <a:schemeClr val="lt1"/>
                          </a:solidFill>
                          <a:latin typeface="Arial"/>
                          <a:ea typeface="Arial"/>
                          <a:cs typeface="Arial"/>
                          <a:sym typeface="Arial"/>
                        </a:rPr>
                        <a:t>Đến</a:t>
                      </a:r>
                      <a:endParaRPr sz="1800" b="1" i="0" u="none" strike="noStrike" cap="none">
                        <a:solidFill>
                          <a:schemeClr val="lt1"/>
                        </a:solidFill>
                        <a:latin typeface="Arial"/>
                        <a:ea typeface="Arial"/>
                        <a:cs typeface="Arial"/>
                        <a:sym typeface="Arial"/>
                      </a:endParaRPr>
                    </a:p>
                  </a:txBody>
                  <a:tcPr marL="10150" marR="10150" marT="10150" marB="0" anchor="ctr">
                    <a:solidFill>
                      <a:srgbClr val="32696B"/>
                    </a:solidFill>
                  </a:tcPr>
                </a:tc>
                <a:extLst>
                  <a:ext uri="{0D108BD9-81ED-4DB2-BD59-A6C34878D82A}">
                    <a16:rowId xmlns:a16="http://schemas.microsoft.com/office/drawing/2014/main" val="10001"/>
                  </a:ext>
                </a:extLst>
              </a:tr>
              <a:tr h="437400">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Công</a:t>
                      </a:r>
                      <a:r>
                        <a:rPr lang="en-US" sz="1800" u="none" strike="noStrike" cap="none"/>
                        <a:t> Nghiệp thép (%)</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3</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10</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5</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16.5</a:t>
                      </a:r>
                      <a:endParaRPr sz="1800" b="0" i="0" u="none" strike="noStrike" cap="none">
                        <a:solidFill>
                          <a:srgbClr val="000000"/>
                        </a:solidFill>
                        <a:latin typeface="Arial"/>
                        <a:ea typeface="Arial"/>
                        <a:cs typeface="Arial"/>
                        <a:sym typeface="Arial"/>
                      </a:endParaRPr>
                    </a:p>
                  </a:txBody>
                  <a:tcPr marL="10150" marR="10150" marT="10150" marB="0" anchor="b"/>
                </a:tc>
                <a:extLst>
                  <a:ext uri="{0D108BD9-81ED-4DB2-BD59-A6C34878D82A}">
                    <a16:rowId xmlns:a16="http://schemas.microsoft.com/office/drawing/2014/main" val="10002"/>
                  </a:ext>
                </a:extLst>
              </a:tr>
              <a:tr h="437400">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Công</a:t>
                      </a:r>
                      <a:r>
                        <a:rPr lang="en-US" sz="1800" u="none" strike="noStrike" cap="none"/>
                        <a:t> nghiệp hóa chất (%)</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7</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 </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10</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 </a:t>
                      </a:r>
                      <a:endParaRPr sz="1800" b="0" i="0" u="none" strike="noStrike" cap="none">
                        <a:solidFill>
                          <a:srgbClr val="000000"/>
                        </a:solidFill>
                        <a:latin typeface="Arial"/>
                        <a:ea typeface="Arial"/>
                        <a:cs typeface="Arial"/>
                        <a:sym typeface="Arial"/>
                      </a:endParaRPr>
                    </a:p>
                  </a:txBody>
                  <a:tcPr marL="10150" marR="10150" marT="10150" marB="0" anchor="b"/>
                </a:tc>
                <a:extLst>
                  <a:ext uri="{0D108BD9-81ED-4DB2-BD59-A6C34878D82A}">
                    <a16:rowId xmlns:a16="http://schemas.microsoft.com/office/drawing/2014/main" val="10003"/>
                  </a:ext>
                </a:extLst>
              </a:tr>
              <a:tr h="437400">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Công</a:t>
                      </a:r>
                      <a:r>
                        <a:rPr lang="en-US" sz="1800" u="none" strike="noStrike" cap="none"/>
                        <a:t> nghiệp sản xuất nhựa (%)</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18</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22.46</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21.55</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24.81</a:t>
                      </a:r>
                      <a:endParaRPr sz="1800" b="0" i="0" u="none" strike="noStrike" cap="none">
                        <a:solidFill>
                          <a:srgbClr val="000000"/>
                        </a:solidFill>
                        <a:latin typeface="Arial"/>
                        <a:ea typeface="Arial"/>
                        <a:cs typeface="Arial"/>
                        <a:sym typeface="Arial"/>
                      </a:endParaRPr>
                    </a:p>
                  </a:txBody>
                  <a:tcPr marL="10150" marR="10150" marT="10150" marB="0" anchor="b"/>
                </a:tc>
                <a:extLst>
                  <a:ext uri="{0D108BD9-81ED-4DB2-BD59-A6C34878D82A}">
                    <a16:rowId xmlns:a16="http://schemas.microsoft.com/office/drawing/2014/main" val="10004"/>
                  </a:ext>
                </a:extLst>
              </a:tr>
              <a:tr h="437400">
                <a:tc>
                  <a:txBody>
                    <a:bodyPr/>
                    <a:lstStyle/>
                    <a:p>
                      <a:pPr marL="0" marR="0" lvl="0" indent="0" algn="l" rtl="0">
                        <a:lnSpc>
                          <a:spcPct val="100000"/>
                        </a:lnSpc>
                        <a:spcBef>
                          <a:spcPts val="0"/>
                        </a:spcBef>
                        <a:spcAft>
                          <a:spcPts val="0"/>
                        </a:spcAft>
                        <a:buNone/>
                      </a:pPr>
                      <a:r>
                        <a:rPr lang="en-US" sz="1800" b="1" u="none" strike="noStrike" cap="none">
                          <a:solidFill>
                            <a:srgbClr val="C00000"/>
                          </a:solidFill>
                          <a:latin typeface="Arial"/>
                          <a:ea typeface="Arial"/>
                          <a:cs typeface="Arial"/>
                          <a:sym typeface="Arial"/>
                        </a:rPr>
                        <a:t>Xi </a:t>
                      </a:r>
                      <a:r>
                        <a:rPr lang="en-US" sz="1800" b="1" u="none" strike="noStrike" cap="none">
                          <a:solidFill>
                            <a:srgbClr val="C00000"/>
                          </a:solidFill>
                        </a:rPr>
                        <a:t>măng (%)</a:t>
                      </a:r>
                      <a:endParaRPr sz="1800" b="1" i="0" u="none" strike="noStrike" cap="none">
                        <a:solidFill>
                          <a:srgbClr val="C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b="1" u="none" strike="noStrike" cap="none">
                          <a:solidFill>
                            <a:srgbClr val="C00000"/>
                          </a:solidFill>
                          <a:latin typeface="Arial"/>
                          <a:ea typeface="Arial"/>
                          <a:cs typeface="Arial"/>
                          <a:sym typeface="Arial"/>
                        </a:rPr>
                        <a:t>7.5</a:t>
                      </a:r>
                      <a:endParaRPr sz="1800" b="1" i="0" u="none" strike="noStrike" cap="none">
                        <a:solidFill>
                          <a:srgbClr val="C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b="1" u="none" strike="noStrike" cap="none">
                          <a:solidFill>
                            <a:srgbClr val="C00000"/>
                          </a:solidFill>
                          <a:latin typeface="Arial"/>
                          <a:ea typeface="Arial"/>
                          <a:cs typeface="Arial"/>
                          <a:sym typeface="Arial"/>
                        </a:rPr>
                        <a:t> </a:t>
                      </a:r>
                      <a:endParaRPr sz="1800" b="1" i="0" u="none" strike="noStrike" cap="none">
                        <a:solidFill>
                          <a:srgbClr val="C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b="1" u="none" strike="noStrike" cap="none">
                          <a:solidFill>
                            <a:srgbClr val="C00000"/>
                          </a:solidFill>
                          <a:latin typeface="Arial"/>
                          <a:ea typeface="Arial"/>
                          <a:cs typeface="Arial"/>
                          <a:sym typeface="Arial"/>
                        </a:rPr>
                        <a:t>10.89</a:t>
                      </a:r>
                      <a:endParaRPr sz="1800" b="1" i="0" u="none" strike="noStrike" cap="none">
                        <a:solidFill>
                          <a:srgbClr val="C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b="1" u="none" strike="noStrike" cap="none">
                          <a:solidFill>
                            <a:srgbClr val="C00000"/>
                          </a:solidFill>
                          <a:latin typeface="Arial"/>
                          <a:ea typeface="Arial"/>
                          <a:cs typeface="Arial"/>
                          <a:sym typeface="Arial"/>
                        </a:rPr>
                        <a:t> </a:t>
                      </a:r>
                      <a:endParaRPr sz="1800" b="1" i="0" u="none" strike="noStrike" cap="none">
                        <a:solidFill>
                          <a:srgbClr val="C00000"/>
                        </a:solidFill>
                        <a:latin typeface="Arial"/>
                        <a:ea typeface="Arial"/>
                        <a:cs typeface="Arial"/>
                        <a:sym typeface="Arial"/>
                      </a:endParaRPr>
                    </a:p>
                  </a:txBody>
                  <a:tcPr marL="10150" marR="10150" marT="10150" marB="0" anchor="b"/>
                </a:tc>
                <a:extLst>
                  <a:ext uri="{0D108BD9-81ED-4DB2-BD59-A6C34878D82A}">
                    <a16:rowId xmlns:a16="http://schemas.microsoft.com/office/drawing/2014/main" val="10005"/>
                  </a:ext>
                </a:extLst>
              </a:tr>
              <a:tr h="437400">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Dệt</a:t>
                      </a:r>
                      <a:r>
                        <a:rPr lang="en-US" sz="1800" u="none" strike="noStrike" cap="none"/>
                        <a:t> may (%)</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5</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 </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6.8</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 </a:t>
                      </a:r>
                      <a:endParaRPr sz="1800" b="0" i="0" u="none" strike="noStrike" cap="none">
                        <a:solidFill>
                          <a:srgbClr val="000000"/>
                        </a:solidFill>
                        <a:latin typeface="Arial"/>
                        <a:ea typeface="Arial"/>
                        <a:cs typeface="Arial"/>
                        <a:sym typeface="Arial"/>
                      </a:endParaRPr>
                    </a:p>
                  </a:txBody>
                  <a:tcPr marL="10150" marR="10150" marT="10150" marB="0" anchor="b"/>
                </a:tc>
                <a:extLst>
                  <a:ext uri="{0D108BD9-81ED-4DB2-BD59-A6C34878D82A}">
                    <a16:rowId xmlns:a16="http://schemas.microsoft.com/office/drawing/2014/main" val="10006"/>
                  </a:ext>
                </a:extLst>
              </a:tr>
              <a:tr h="437400">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Rượu bia nước giải khát (%)</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3</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6.88</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4.6</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8.44</a:t>
                      </a:r>
                      <a:endParaRPr sz="1800" b="0" i="0" u="none" strike="noStrike" cap="none">
                        <a:solidFill>
                          <a:srgbClr val="000000"/>
                        </a:solidFill>
                        <a:latin typeface="Arial"/>
                        <a:ea typeface="Arial"/>
                        <a:cs typeface="Arial"/>
                        <a:sym typeface="Arial"/>
                      </a:endParaRPr>
                    </a:p>
                  </a:txBody>
                  <a:tcPr marL="10150" marR="10150" marT="10150" marB="0" anchor="b"/>
                </a:tc>
                <a:extLst>
                  <a:ext uri="{0D108BD9-81ED-4DB2-BD59-A6C34878D82A}">
                    <a16:rowId xmlns:a16="http://schemas.microsoft.com/office/drawing/2014/main" val="10007"/>
                  </a:ext>
                </a:extLst>
              </a:tr>
              <a:tr h="437400">
                <a:tc>
                  <a:txBody>
                    <a:bodyPr/>
                    <a:lstStyle/>
                    <a:p>
                      <a:pPr marL="0" marR="0" lvl="0" indent="0" algn="l" rtl="0">
                        <a:lnSpc>
                          <a:spcPct val="100000"/>
                        </a:lnSpc>
                        <a:spcBef>
                          <a:spcPts val="0"/>
                        </a:spcBef>
                        <a:spcAft>
                          <a:spcPts val="0"/>
                        </a:spcAft>
                        <a:buNone/>
                      </a:pPr>
                      <a:r>
                        <a:rPr lang="en-US" sz="1800" u="none" strike="noStrike" cap="none">
                          <a:latin typeface="Arial"/>
                          <a:ea typeface="Arial"/>
                          <a:cs typeface="Arial"/>
                          <a:sym typeface="Arial"/>
                        </a:rPr>
                        <a:t>Giấy</a:t>
                      </a:r>
                      <a:r>
                        <a:rPr lang="en-US" sz="1800" u="none" strike="noStrike" cap="none"/>
                        <a:t> (%)</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8</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15.8</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9.9</a:t>
                      </a:r>
                      <a:endParaRPr sz="1800" b="0" i="0" u="none" strike="noStrike" cap="none">
                        <a:solidFill>
                          <a:srgbClr val="000000"/>
                        </a:solidFill>
                        <a:latin typeface="Arial"/>
                        <a:ea typeface="Arial"/>
                        <a:cs typeface="Arial"/>
                        <a:sym typeface="Arial"/>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a:latin typeface="Arial"/>
                          <a:ea typeface="Arial"/>
                          <a:cs typeface="Arial"/>
                          <a:sym typeface="Arial"/>
                        </a:rPr>
                        <a:t>18.48</a:t>
                      </a:r>
                      <a:endParaRPr sz="1800" b="0" i="0" u="none" strike="noStrike" cap="none">
                        <a:solidFill>
                          <a:srgbClr val="000000"/>
                        </a:solidFill>
                        <a:latin typeface="Arial"/>
                        <a:ea typeface="Arial"/>
                        <a:cs typeface="Arial"/>
                        <a:sym typeface="Arial"/>
                      </a:endParaRPr>
                    </a:p>
                  </a:txBody>
                  <a:tcPr marL="10150" marR="10150" marT="10150" marB="0" anchor="b"/>
                </a:tc>
                <a:extLst>
                  <a:ext uri="{0D108BD9-81ED-4DB2-BD59-A6C34878D82A}">
                    <a16:rowId xmlns:a16="http://schemas.microsoft.com/office/drawing/2014/main" val="10008"/>
                  </a:ext>
                </a:extLst>
              </a:tr>
            </a:tbl>
          </a:graphicData>
        </a:graphic>
      </p:graphicFrame>
      <p:sp>
        <p:nvSpPr>
          <p:cNvPr id="4" name="TextBox 3">
            <a:extLst>
              <a:ext uri="{FF2B5EF4-FFF2-40B4-BE49-F238E27FC236}">
                <a16:creationId xmlns:a16="http://schemas.microsoft.com/office/drawing/2014/main" id="{EB88D3E4-B3DB-4B52-CF75-9D9C9792850B}"/>
              </a:ext>
            </a:extLst>
          </p:cNvPr>
          <p:cNvSpPr txBox="1"/>
          <p:nvPr/>
        </p:nvSpPr>
        <p:spPr>
          <a:xfrm>
            <a:off x="1499324" y="197924"/>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p9"/>
          <p:cNvSpPr txBox="1">
            <a:spLocks noGrp="1"/>
          </p:cNvSpPr>
          <p:nvPr>
            <p:ph type="title" idx="4294967295"/>
          </p:nvPr>
        </p:nvSpPr>
        <p:spPr>
          <a:xfrm>
            <a:off x="0" y="672811"/>
            <a:ext cx="12192000" cy="713029"/>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200">
                <a:solidFill>
                  <a:srgbClr val="327176"/>
                </a:solidFill>
                <a:latin typeface="+mn-lt"/>
              </a:rPr>
              <a:t>5. BẢNG SO SÁNH GIÁ ĐIỆN CỦA VIỆT NAM VỚI MỘT SỐ QUỐC GIA TRÊN THẾ GIỚI </a:t>
            </a:r>
            <a:br>
              <a:rPr lang="en-US" sz="2200">
                <a:solidFill>
                  <a:srgbClr val="327176"/>
                </a:solidFill>
                <a:latin typeface="+mn-lt"/>
              </a:rPr>
            </a:br>
            <a:r>
              <a:rPr lang="en-US" sz="2200">
                <a:solidFill>
                  <a:srgbClr val="327176"/>
                </a:solidFill>
                <a:latin typeface="+mn-lt"/>
              </a:rPr>
              <a:t>(NGUỒN EVN)</a:t>
            </a:r>
            <a:endParaRPr sz="2200">
              <a:solidFill>
                <a:srgbClr val="327176"/>
              </a:solidFill>
              <a:latin typeface="+mn-lt"/>
            </a:endParaRPr>
          </a:p>
        </p:txBody>
      </p:sp>
      <p:pic>
        <p:nvPicPr>
          <p:cNvPr id="459" name="Google Shape;459;p9"/>
          <p:cNvPicPr preferRelativeResize="0"/>
          <p:nvPr/>
        </p:nvPicPr>
        <p:blipFill rotWithShape="1">
          <a:blip r:embed="rId3">
            <a:alphaModFix/>
          </a:blip>
          <a:srcRect/>
          <a:stretch/>
        </p:blipFill>
        <p:spPr>
          <a:xfrm>
            <a:off x="6004056" y="1327075"/>
            <a:ext cx="5865219" cy="5006500"/>
          </a:xfrm>
          <a:prstGeom prst="rect">
            <a:avLst/>
          </a:prstGeom>
          <a:noFill/>
          <a:ln>
            <a:noFill/>
          </a:ln>
        </p:spPr>
      </p:pic>
      <p:sp>
        <p:nvSpPr>
          <p:cNvPr id="460" name="Google Shape;460;p9"/>
          <p:cNvSpPr txBox="1"/>
          <p:nvPr/>
        </p:nvSpPr>
        <p:spPr>
          <a:xfrm>
            <a:off x="4472839" y="6441496"/>
            <a:ext cx="7910944"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400" b="0" i="1" u="none" strike="noStrike" cap="none">
                <a:solidFill>
                  <a:srgbClr val="323232"/>
                </a:solidFill>
                <a:latin typeface="Arial"/>
                <a:ea typeface="Arial"/>
                <a:cs typeface="Arial"/>
                <a:sym typeface="Arial"/>
              </a:rPr>
              <a:t>Bảng so sánh giá điện của Việt Nam với một số nước trên thế giới (Nguồn: EVN 2022)</a:t>
            </a:r>
            <a:endParaRPr sz="1400" b="0" i="0" u="none" strike="noStrike" cap="none">
              <a:solidFill>
                <a:srgbClr val="323232"/>
              </a:solidFill>
              <a:latin typeface="Arial"/>
              <a:ea typeface="Arial"/>
              <a:cs typeface="Arial"/>
              <a:sym typeface="Arial"/>
            </a:endParaRPr>
          </a:p>
        </p:txBody>
      </p:sp>
      <p:graphicFrame>
        <p:nvGraphicFramePr>
          <p:cNvPr id="461" name="Google Shape;461;p9"/>
          <p:cNvGraphicFramePr/>
          <p:nvPr/>
        </p:nvGraphicFramePr>
        <p:xfrm>
          <a:off x="134755" y="1767695"/>
          <a:ext cx="5865219" cy="3910092"/>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82</TotalTime>
  <Words>4748</Words>
  <Application>Microsoft Office PowerPoint</Application>
  <PresentationFormat>Widescreen</PresentationFormat>
  <Paragraphs>392</Paragraphs>
  <Slides>36</Slides>
  <Notes>36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Noto Sans Symbols</vt:lpstr>
      <vt:lpstr>Wingdings</vt:lpstr>
      <vt:lpstr>Roboto</vt:lpstr>
      <vt:lpstr>Fira Sans Extra Condensed</vt:lpstr>
      <vt:lpstr>Courier New</vt:lpstr>
      <vt:lpstr>Times New Roman</vt:lpstr>
      <vt:lpstr>Arial</vt:lpstr>
      <vt:lpstr>Energy Saving Infographics by Slidesgo</vt:lpstr>
      <vt:lpstr>PowerPoint Presentation</vt:lpstr>
      <vt:lpstr>Nội dung</vt:lpstr>
      <vt:lpstr>PowerPoint Presentation</vt:lpstr>
      <vt:lpstr>Thảo luận</vt:lpstr>
      <vt:lpstr>1. ĐẶC ĐIỂM TIÊU THỤ NL TRONG CÔNG NGHIỆP Ở VN</vt:lpstr>
      <vt:lpstr>2. CƠ SỞ SỬ DỤNG NĂNG LƯỢNG TRỌNG ĐIỂM</vt:lpstr>
      <vt:lpstr>3. TIÊU THỤ NĂNG LƯỢNG CUỐI CÙNG THEO NGÀNH Ở VN</vt:lpstr>
      <vt:lpstr>4. MỤC TIÊU TKNL CHO CÁC NGÀNH CÔNG NGHIỆP VIỆT NAM ĐẾN NĂM 2030</vt:lpstr>
      <vt:lpstr>5. BẢNG SO SÁNH GIÁ ĐIỆN CỦA VIỆT NAM VỚI MỘT SỐ QUỐC GIA TRÊN THẾ GIỚI  (NGUỒN EVN)</vt:lpstr>
      <vt:lpstr>6. TIỀM NĂNG TIẾT KIỆM NĂNG LƯỢNG CỦA MỘT SỐ NGÀNH ĐIỂN HÌNH</vt:lpstr>
      <vt:lpstr>7. THỰC TRẠNG SỬ DỤNG NĂNG LƯỢNG TRONG CÔNG NGHIỆP</vt:lpstr>
      <vt:lpstr>8. NGUYÊN NHÂN TIÊU THỤ NĂNG LƯỢNG CAO</vt:lpstr>
      <vt:lpstr>9. XU HƯỚNG PHÁT TRIỂN BỀN VỮNG TRONG CÔNG NGHIỆP XI MĂNG</vt:lpstr>
      <vt:lpstr>PowerPoint Presentation</vt:lpstr>
      <vt:lpstr>1. TỔNG QUAN NGÀNH SẢN XUẤT XI MĂNG</vt:lpstr>
      <vt:lpstr>2. CƯỜNG ĐỘ NĂNG LƯỢNG TRONG CÁC NGÀNH CÔNG NGHIỆP TRỌNG ĐIỂM TẠI VIỆT NAM</vt:lpstr>
      <vt:lpstr>3. CƯỜNG ĐỘ NĂNG LƯỢNG NHIỆT TRUNG BÌNH CỦA CLINKER</vt:lpstr>
      <vt:lpstr>4. CƠ CẤU SỬ DỤNG NĂNG LƯỢNG</vt:lpstr>
      <vt:lpstr>5. HIỆU SUẤT VÀ CƯỜNG ĐỘ NĂNG LƯỢNG</vt:lpstr>
      <vt:lpstr>6. TIÊU THỤ NĂNG LƯỢNG TRONG NGÀNH XI MĂNG</vt:lpstr>
      <vt:lpstr>7. CÁC KHU VỰC TIỀM NĂNG TIẾT KIỆM NĂNG LƯỢNG</vt:lpstr>
      <vt:lpstr>7. CÁC KHU VỰC TIỀM NĂNG TIẾT KIỆM NĂNG LƯỢNG</vt:lpstr>
      <vt:lpstr>7. CÁC KHU VỰC TIỀM NĂNG TIẾT KIỆM NĂNG LƯỢNG</vt:lpstr>
      <vt:lpstr>8. TIỀM NĂNG TIẾT KIỆM NĂNG LƯỢNG TRONG NGÀNH XI MĂNG</vt:lpstr>
      <vt:lpstr>9. GIẢI PHÁP TIẾT KIỆM NĂNG LƯỢNG TRONG NGÀNH XI MĂNG</vt:lpstr>
      <vt:lpstr>PowerPoint Presentation</vt:lpstr>
      <vt:lpstr>PowerPoint Presentation</vt:lpstr>
      <vt:lpstr>PowerPoint Presentation</vt:lpstr>
      <vt:lpstr>PowerPoint Presentation</vt:lpstr>
      <vt:lpstr>PowerPoint Presentation</vt:lpstr>
      <vt:lpstr> 10. VÍ DỤ VỀ CÁC GIẢI PHÁP TKNL TRONG NGÀNH CÔNG NGHIỆP XI MĂNG TRÊN THẾ GIỚI</vt:lpstr>
      <vt:lpstr> 10. VÍ DỤ VỀ CÁC GIẢI PHÁP TKNL TRONG NGÀNH CÔNG NGHIỆP XI MĂNG TRÊN THẾ GIỚI</vt:lpstr>
      <vt:lpstr>PowerPoint Presentation</vt:lpstr>
      <vt:lpstr>PowerPoint Presentation</vt:lpstr>
      <vt:lpstr>Câu hỏi: Bạn thấy tiềm năng tiết kiệm năng lượng nào phù hợp với nhà máy bạn nhất ? Giải thích?</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Dell</dc:creator>
  <cp:lastModifiedBy>Nguyen Thi Thuy Huong</cp:lastModifiedBy>
  <cp:revision>15</cp:revision>
  <dcterms:modified xsi:type="dcterms:W3CDTF">2025-10-02T02:27:28Z</dcterms:modified>
</cp:coreProperties>
</file>